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5.jpg" ContentType="image/jpeg"/>
  <Override PartName="/ppt/media/image11.jpg" ContentType="image/jpeg"/>
  <Override PartName="/ppt/media/image12.jpg" ContentType="image/jpeg"/>
  <Override PartName="/ppt/media/image14.jpg" ContentType="image/jpeg"/>
  <Override PartName="/ppt/media/image16.jpg" ContentType="image/jpeg"/>
  <Override PartName="/ppt/media/image17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9" r:id="rId5"/>
    <p:sldId id="260" r:id="rId6"/>
    <p:sldId id="300" r:id="rId7"/>
    <p:sldId id="261" r:id="rId8"/>
    <p:sldId id="262" r:id="rId9"/>
    <p:sldId id="273" r:id="rId10"/>
    <p:sldId id="263" r:id="rId11"/>
    <p:sldId id="301" r:id="rId12"/>
    <p:sldId id="264" r:id="rId13"/>
    <p:sldId id="265" r:id="rId14"/>
    <p:sldId id="266" r:id="rId15"/>
    <p:sldId id="267" r:id="rId16"/>
    <p:sldId id="268" r:id="rId17"/>
    <p:sldId id="304" r:id="rId18"/>
    <p:sldId id="269" r:id="rId19"/>
    <p:sldId id="302" r:id="rId20"/>
    <p:sldId id="270" r:id="rId21"/>
    <p:sldId id="305" r:id="rId22"/>
    <p:sldId id="271" r:id="rId23"/>
    <p:sldId id="306" r:id="rId24"/>
    <p:sldId id="308" r:id="rId25"/>
    <p:sldId id="274" r:id="rId26"/>
    <p:sldId id="275" r:id="rId27"/>
    <p:sldId id="303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009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009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254" y="210134"/>
            <a:ext cx="776549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72514"/>
            <a:ext cx="3850004" cy="419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009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0769" y="2502865"/>
            <a:ext cx="5982335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11. 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ткани, их классификация, выполняемые функции.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636" rIns="0" bIns="0" rtlCol="0">
            <a:spAutoFit/>
          </a:bodyPr>
          <a:lstStyle/>
          <a:p>
            <a:pPr marL="1867535" marR="5080" indent="-130683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Microsoft Sans Serif"/>
                <a:cs typeface="Microsoft Sans Serif"/>
              </a:rPr>
              <a:t>РЫХЛАЯ</a:t>
            </a:r>
            <a:r>
              <a:rPr sz="2400" b="0" spc="-110" dirty="0">
                <a:latin typeface="Microsoft Sans Serif"/>
                <a:cs typeface="Microsoft Sans Serif"/>
              </a:rPr>
              <a:t> </a:t>
            </a:r>
            <a:r>
              <a:rPr sz="2400" b="0" spc="-30" dirty="0">
                <a:latin typeface="Microsoft Sans Serif"/>
                <a:cs typeface="Microsoft Sans Serif"/>
              </a:rPr>
              <a:t>ВОЛОКНИСТАЯ</a:t>
            </a:r>
            <a:r>
              <a:rPr sz="2400" b="0" spc="-105" dirty="0">
                <a:latin typeface="Microsoft Sans Serif"/>
                <a:cs typeface="Microsoft Sans Serif"/>
              </a:rPr>
              <a:t> </a:t>
            </a:r>
            <a:r>
              <a:rPr sz="2400" b="0" spc="-25" dirty="0">
                <a:latin typeface="Microsoft Sans Serif"/>
                <a:cs typeface="Microsoft Sans Serif"/>
              </a:rPr>
              <a:t>НЕОФОРМЛЕННАЯ </a:t>
            </a:r>
            <a:r>
              <a:rPr sz="2400" b="0" spc="-35" dirty="0">
                <a:latin typeface="Microsoft Sans Serif"/>
                <a:cs typeface="Microsoft Sans Serif"/>
              </a:rPr>
              <a:t>СОЕДИНИТЕЛЬНАЯ</a:t>
            </a:r>
            <a:r>
              <a:rPr sz="2400" b="0" spc="-25" dirty="0"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latin typeface="Microsoft Sans Serif"/>
                <a:cs typeface="Microsoft Sans Serif"/>
              </a:rPr>
              <a:t>ТКАНЬ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1082611"/>
            <a:ext cx="8064500" cy="562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0134"/>
            <a:ext cx="8412217" cy="63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966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00"/>
              </a:spcBef>
            </a:pPr>
            <a:r>
              <a:rPr sz="3600" b="0" u="sng" spc="-25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Фибробласты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5568"/>
            <a:ext cx="3324225" cy="38671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функции:</a:t>
            </a:r>
            <a:endParaRPr sz="20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образование</a:t>
            </a:r>
            <a:r>
              <a:rPr sz="2000" spc="-1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волокон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аморфного вещества</a:t>
            </a:r>
            <a:endParaRPr sz="2000">
              <a:latin typeface="Microsoft Sans Serif"/>
              <a:cs typeface="Microsoft Sans Serif"/>
            </a:endParaRPr>
          </a:p>
          <a:p>
            <a:pPr marL="756285" marR="87566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образование ферментов, разрушающих</a:t>
            </a:r>
            <a:endParaRPr sz="20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волокна</a:t>
            </a:r>
            <a:r>
              <a:rPr sz="20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r>
              <a:rPr sz="20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аморфное</a:t>
            </a:r>
            <a:endParaRPr sz="20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вещество</a:t>
            </a:r>
            <a:endParaRPr sz="2000">
              <a:latin typeface="Microsoft Sans Serif"/>
              <a:cs typeface="Microsoft Sans Serif"/>
            </a:endParaRPr>
          </a:p>
          <a:p>
            <a:pPr marL="756285" marR="642620">
              <a:lnSpc>
                <a:spcPct val="100000"/>
              </a:lnSpc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(</a:t>
            </a:r>
            <a:r>
              <a:rPr sz="2000" i="1" spc="-10" dirty="0">
                <a:solidFill>
                  <a:srgbClr val="000099"/>
                </a:solidFill>
                <a:latin typeface="Arial"/>
                <a:cs typeface="Arial"/>
              </a:rPr>
              <a:t>коллагеназы, эластазы, гиалуронидазы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)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801" y="692150"/>
            <a:ext cx="5045075" cy="5184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808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3600" b="0" u="sng" spc="-30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Макрофаги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930"/>
            <a:ext cx="285813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образуются</a:t>
            </a:r>
            <a:r>
              <a:rPr sz="24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из</a:t>
            </a:r>
            <a:endParaRPr sz="24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моноцитов</a:t>
            </a:r>
            <a:r>
              <a:rPr sz="2400" spc="-114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крови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функции</a:t>
            </a:r>
            <a:r>
              <a:rPr sz="2400" spc="-1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580" dirty="0">
                <a:solidFill>
                  <a:srgbClr val="000099"/>
                </a:solidFill>
                <a:latin typeface="Microsoft Sans Serif"/>
                <a:cs typeface="Microsoft Sans Serif"/>
              </a:rPr>
              <a:t>–</a:t>
            </a:r>
            <a:endParaRPr sz="2400">
              <a:latin typeface="Microsoft Sans Serif"/>
              <a:cs typeface="Microsoft Sans Serif"/>
            </a:endParaRPr>
          </a:p>
          <a:p>
            <a:pPr marL="355600" marR="660400">
              <a:lnSpc>
                <a:spcPct val="100000"/>
              </a:lnSpc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фагоцитоз,</a:t>
            </a:r>
            <a:r>
              <a:rPr sz="2400" spc="-8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и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участие</a:t>
            </a:r>
            <a:r>
              <a:rPr sz="2400" spc="-1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endParaRPr sz="24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4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иммунном</a:t>
            </a:r>
            <a:r>
              <a:rPr sz="2400" spc="-1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ответе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8875" y="504264"/>
            <a:ext cx="5116196" cy="45798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869" y="547242"/>
            <a:ext cx="3119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sng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Тучные</a:t>
            </a:r>
            <a:r>
              <a:rPr sz="3600" b="0" u="sng" spc="-90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600" b="0" u="sng" spc="-45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клетки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4589"/>
            <a:ext cx="3358515" cy="37465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934085" indent="-342900">
              <a:lnSpc>
                <a:spcPct val="80100"/>
              </a:lnSpc>
              <a:spcBef>
                <a:spcPts val="585"/>
              </a:spcBef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образуются</a:t>
            </a:r>
            <a:r>
              <a:rPr sz="20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из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базофилов</a:t>
            </a:r>
            <a:r>
              <a:rPr sz="20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крови </a:t>
            </a:r>
            <a:r>
              <a:rPr sz="20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крупные</a:t>
            </a:r>
            <a:r>
              <a:rPr sz="20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клетки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000099"/>
              </a:buClr>
              <a:buFont typeface="Microsoft Sans Serif"/>
              <a:buChar char="•"/>
            </a:pPr>
            <a:endParaRPr sz="2000">
              <a:latin typeface="Microsoft Sans Serif"/>
              <a:cs typeface="Microsoft Sans Serif"/>
            </a:endParaRPr>
          </a:p>
          <a:p>
            <a:pPr marL="355600" marR="272415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цитоплазма</a:t>
            </a:r>
            <a:r>
              <a:rPr sz="20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заполнена базофильными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гранулами;</a:t>
            </a:r>
            <a:r>
              <a:rPr sz="20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гранулы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содержат</a:t>
            </a:r>
            <a:r>
              <a:rPr sz="2000" spc="-8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гистамин,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гепарин,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серотонин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Font typeface="Microsoft Sans Serif"/>
              <a:buChar char="•"/>
            </a:pPr>
            <a:endParaRPr sz="2000">
              <a:latin typeface="Arial"/>
              <a:cs typeface="Arial"/>
            </a:endParaRPr>
          </a:p>
          <a:p>
            <a:pPr marL="425450" indent="-412750">
              <a:lnSpc>
                <a:spcPts val="2160"/>
              </a:lnSpc>
              <a:buChar char="•"/>
              <a:tabLst>
                <a:tab pos="425450" algn="l"/>
              </a:tabLst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функция</a:t>
            </a:r>
            <a:r>
              <a:rPr sz="20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</a:t>
            </a:r>
            <a:r>
              <a:rPr sz="2000" spc="-8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связана</a:t>
            </a:r>
            <a:endParaRPr sz="2000">
              <a:latin typeface="Microsoft Sans Serif"/>
              <a:cs typeface="Microsoft Sans Serif"/>
            </a:endParaRPr>
          </a:p>
          <a:p>
            <a:pPr marL="355600" marR="365760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</a:t>
            </a:r>
            <a:r>
              <a:rPr sz="2000" spc="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высвобождением содержимого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гранул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1920"/>
              </a:lnSpc>
            </a:pPr>
            <a:r>
              <a:rPr sz="20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функциями</a:t>
            </a:r>
            <a:r>
              <a:rPr sz="20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этих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веществ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0200" y="1557400"/>
            <a:ext cx="4700524" cy="39575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169862"/>
            <a:ext cx="8497951" cy="61433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3953"/>
            <a:ext cx="351536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735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перициты</a:t>
            </a:r>
            <a:endParaRPr sz="2400">
              <a:latin typeface="Arial"/>
              <a:cs typeface="Arial"/>
            </a:endParaRPr>
          </a:p>
          <a:p>
            <a:pPr marL="355600" marR="86995" algn="just">
              <a:lnSpc>
                <a:spcPct val="90000"/>
              </a:lnSpc>
              <a:spcBef>
                <a:spcPts val="145"/>
              </a:spcBef>
            </a:pP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образуются</a:t>
            </a:r>
            <a:r>
              <a:rPr sz="2400" spc="-9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из</a:t>
            </a:r>
            <a:r>
              <a:rPr sz="24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 </a:t>
            </a:r>
            <a:r>
              <a:rPr sz="24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мезенхимы;</a:t>
            </a:r>
            <a:r>
              <a:rPr sz="2400" spc="-9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лежат</a:t>
            </a:r>
            <a:r>
              <a:rPr sz="2400" spc="-1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на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наружной</a:t>
            </a:r>
            <a:endParaRPr sz="2400">
              <a:latin typeface="Microsoft Sans Serif"/>
              <a:cs typeface="Microsoft Sans Serif"/>
            </a:endParaRPr>
          </a:p>
          <a:p>
            <a:pPr marL="355600">
              <a:lnSpc>
                <a:spcPts val="2450"/>
              </a:lnSpc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поверхности</a:t>
            </a:r>
            <a:endParaRPr sz="2400">
              <a:latin typeface="Microsoft Sans Serif"/>
              <a:cs typeface="Microsoft Sans Serif"/>
            </a:endParaRPr>
          </a:p>
          <a:p>
            <a:pPr marL="355600" marR="78105">
              <a:lnSpc>
                <a:spcPts val="2590"/>
              </a:lnSpc>
              <a:spcBef>
                <a:spcPts val="180"/>
              </a:spcBef>
            </a:pP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базальной</a:t>
            </a:r>
            <a:r>
              <a:rPr sz="2400" spc="-1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мембраны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капилляров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439420" indent="-426720">
              <a:lnSpc>
                <a:spcPts val="2735"/>
              </a:lnSpc>
              <a:buFont typeface="Microsoft Sans Serif"/>
              <a:buChar char="•"/>
              <a:tabLst>
                <a:tab pos="439420" algn="l"/>
              </a:tabLst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эндотелиальные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90000"/>
              </a:lnSpc>
              <a:spcBef>
                <a:spcPts val="145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клетки</a:t>
            </a:r>
            <a:r>
              <a:rPr sz="24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образуются</a:t>
            </a:r>
            <a:r>
              <a:rPr sz="24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из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мезенхимы, покрывают</a:t>
            </a:r>
            <a:r>
              <a:rPr sz="2400" spc="-1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изнутри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все</a:t>
            </a:r>
            <a:r>
              <a:rPr sz="24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кровеносные</a:t>
            </a:r>
            <a:r>
              <a:rPr sz="24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  <a:p>
            <a:pPr marL="355600" marR="906144">
              <a:lnSpc>
                <a:spcPts val="2590"/>
              </a:lnSpc>
              <a:spcBef>
                <a:spcPts val="40"/>
              </a:spcBef>
            </a:pPr>
            <a:r>
              <a:rPr sz="24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лимфатические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сосуды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100" y="836675"/>
            <a:ext cx="4608449" cy="41258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6986986" cy="5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4406"/>
            <a:ext cx="7461884" cy="2806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25145" indent="-3429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жировые</a:t>
            </a:r>
            <a:r>
              <a:rPr sz="2800" b="1" spc="-1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клетки</a:t>
            </a:r>
            <a:r>
              <a:rPr sz="28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образуются</a:t>
            </a:r>
            <a:r>
              <a:rPr sz="2800" spc="-1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из</a:t>
            </a:r>
            <a:r>
              <a:rPr sz="2800" spc="-1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мезенхимы</a:t>
            </a:r>
            <a:endParaRPr sz="2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плазматические</a:t>
            </a:r>
            <a:r>
              <a:rPr sz="2800" b="1" spc="-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клетки</a:t>
            </a:r>
            <a:r>
              <a:rPr sz="28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образуются</a:t>
            </a:r>
            <a:r>
              <a:rPr sz="2800" spc="-114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из</a:t>
            </a:r>
            <a:r>
              <a:rPr sz="2800" spc="-1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В-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лимфоцитов</a:t>
            </a:r>
            <a:r>
              <a:rPr sz="2800" spc="-1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вырабатывают</a:t>
            </a:r>
            <a:r>
              <a:rPr sz="2800" spc="-1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антитела</a:t>
            </a:r>
            <a:endParaRPr sz="2800">
              <a:latin typeface="Microsoft Sans Serif"/>
              <a:cs typeface="Microsoft Sans Serif"/>
            </a:endParaRPr>
          </a:p>
          <a:p>
            <a:pPr marL="355600" marR="180340" indent="-342900">
              <a:lnSpc>
                <a:spcPct val="111500"/>
              </a:lnSpc>
              <a:spcBef>
                <a:spcPts val="285"/>
              </a:spcBef>
              <a:buChar char="•"/>
              <a:tabLst>
                <a:tab pos="355600" algn="l"/>
                <a:tab pos="454659" algn="l"/>
              </a:tabLst>
            </a:pP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	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лейкоциты</a:t>
            </a:r>
            <a:r>
              <a:rPr sz="28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725" dirty="0">
                <a:solidFill>
                  <a:srgbClr val="000099"/>
                </a:solidFill>
                <a:latin typeface="Microsoft Sans Serif"/>
                <a:cs typeface="Microsoft Sans Serif"/>
              </a:rPr>
              <a:t>–</a:t>
            </a:r>
            <a:r>
              <a:rPr sz="28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выходят</a:t>
            </a:r>
            <a:r>
              <a:rPr sz="28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из</a:t>
            </a:r>
            <a:r>
              <a:rPr sz="28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сосудов,</a:t>
            </a:r>
            <a:r>
              <a:rPr sz="28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чтобы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поработать</a:t>
            </a:r>
            <a:r>
              <a:rPr sz="28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2800" spc="-1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соединительной</a:t>
            </a:r>
            <a:r>
              <a:rPr sz="2800" spc="-8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ткани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"/>
            <a:ext cx="6885253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580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105"/>
              </a:spcBef>
            </a:pPr>
            <a:r>
              <a:rPr sz="2000" b="0" u="sng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Около</a:t>
            </a:r>
            <a:r>
              <a:rPr sz="2000" b="0" u="sng" spc="-55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b="0" u="sng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50%</a:t>
            </a:r>
            <a:r>
              <a:rPr sz="2000" b="0" u="sng" spc="-50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b="0" u="sng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массы</a:t>
            </a:r>
            <a:r>
              <a:rPr sz="2000" b="0" u="sng" spc="-60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b="0" u="sng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тела</a:t>
            </a:r>
            <a:r>
              <a:rPr sz="2000" b="0" u="sng" spc="-50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b="0" u="sng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составляет</a:t>
            </a:r>
            <a:r>
              <a:rPr sz="2000" b="0" u="sng" spc="-60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b="0" u="sng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соединительная</a:t>
            </a:r>
            <a:r>
              <a:rPr sz="2000" b="0" u="sng" spc="-65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b="0" u="sng" spc="-10" dirty="0">
                <a:uFill>
                  <a:solidFill>
                    <a:srgbClr val="000099"/>
                  </a:solidFill>
                </a:uFill>
                <a:latin typeface="Microsoft Sans Serif"/>
                <a:cs typeface="Microsoft Sans Serif"/>
              </a:rPr>
              <a:t>ткань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984186"/>
            <a:ext cx="8569325" cy="56189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848" y="482930"/>
            <a:ext cx="2213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latin typeface="Microsoft Sans Serif"/>
                <a:cs typeface="Microsoft Sans Serif"/>
              </a:rPr>
              <a:t>Волокна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4589"/>
            <a:ext cx="5300980" cy="3869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216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коллагеновые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волокна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образованы</a:t>
            </a:r>
            <a:r>
              <a:rPr sz="20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из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белка</a:t>
            </a:r>
            <a:r>
              <a:rPr sz="2000" spc="-1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коллагена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Char char="–"/>
              <a:tabLst>
                <a:tab pos="756285" algn="l"/>
              </a:tabLst>
            </a:pP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различают</a:t>
            </a:r>
            <a:r>
              <a:rPr sz="18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коллаген</a:t>
            </a:r>
            <a:r>
              <a:rPr sz="18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15</a:t>
            </a:r>
            <a:r>
              <a:rPr sz="18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различных</a:t>
            </a:r>
            <a:r>
              <a:rPr sz="18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типов</a:t>
            </a:r>
            <a:endParaRPr sz="1800">
              <a:latin typeface="Microsoft Sans Serif"/>
              <a:cs typeface="Microsoft Sans Serif"/>
            </a:endParaRPr>
          </a:p>
          <a:p>
            <a:pPr marL="756285" marR="750570" lvl="1" indent="-287020">
              <a:lnSpc>
                <a:spcPct val="8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коллагеновые</a:t>
            </a:r>
            <a:r>
              <a:rPr sz="18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волокна</a:t>
            </a:r>
            <a:r>
              <a:rPr sz="18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прочные,</a:t>
            </a:r>
            <a:r>
              <a:rPr sz="18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не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растягиваются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2155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эластические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волокна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образованы</a:t>
            </a:r>
            <a:r>
              <a:rPr sz="20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из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белка</a:t>
            </a:r>
            <a:r>
              <a:rPr sz="2000" spc="-1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эластина</a:t>
            </a:r>
            <a:endParaRPr sz="2000">
              <a:latin typeface="Microsoft Sans Serif"/>
              <a:cs typeface="Microsoft Sans Serif"/>
            </a:endParaRPr>
          </a:p>
          <a:p>
            <a:pPr marL="756285" marR="233045" lvl="1" indent="-287020">
              <a:lnSpc>
                <a:spcPct val="8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эластические</a:t>
            </a:r>
            <a:r>
              <a:rPr sz="1800" spc="-1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волокна</a:t>
            </a:r>
            <a:r>
              <a:rPr sz="18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хорошо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растягиваются,</a:t>
            </a:r>
            <a:r>
              <a:rPr sz="18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после</a:t>
            </a:r>
            <a:r>
              <a:rPr sz="18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чего</a:t>
            </a:r>
            <a:r>
              <a:rPr sz="18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приобретают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первоначальную</a:t>
            </a:r>
            <a:r>
              <a:rPr sz="1800" spc="-1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форму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2155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ретикулярные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волокна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20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разновидность</a:t>
            </a:r>
            <a:endParaRPr sz="2000">
              <a:latin typeface="Microsoft Sans Serif"/>
              <a:cs typeface="Microsoft Sans Serif"/>
            </a:endParaRPr>
          </a:p>
          <a:p>
            <a:pPr marL="469900" indent="-114935">
              <a:lnSpc>
                <a:spcPts val="2160"/>
              </a:lnSpc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коллагеновых</a:t>
            </a:r>
            <a:r>
              <a:rPr sz="2000" spc="-1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волокон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(коллаген</a:t>
            </a:r>
            <a:r>
              <a:rPr sz="2000" i="1" spc="-1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0099"/>
                </a:solidFill>
                <a:latin typeface="Arial"/>
                <a:cs typeface="Arial"/>
              </a:rPr>
              <a:t>IIIтипа)</a:t>
            </a:r>
            <a:endParaRPr sz="2000">
              <a:latin typeface="Arial"/>
              <a:cs typeface="Arial"/>
            </a:endParaRPr>
          </a:p>
          <a:p>
            <a:pPr marL="756285" marR="113030" lvl="1" indent="-287020">
              <a:lnSpc>
                <a:spcPct val="8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окрашиваются</a:t>
            </a:r>
            <a:r>
              <a:rPr sz="18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солями</a:t>
            </a:r>
            <a:r>
              <a:rPr sz="18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серебра,</a:t>
            </a:r>
            <a:r>
              <a:rPr sz="18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поэтому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имеют</a:t>
            </a:r>
            <a:r>
              <a:rPr sz="18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другое</a:t>
            </a:r>
            <a:r>
              <a:rPr sz="18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название</a:t>
            </a:r>
            <a:r>
              <a:rPr sz="18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8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аргирофильные волокна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823" y="1557274"/>
            <a:ext cx="2881249" cy="34511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7" y="381000"/>
            <a:ext cx="8264983" cy="61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5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685" y="338150"/>
            <a:ext cx="3881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Microsoft Sans Serif"/>
                <a:cs typeface="Microsoft Sans Serif"/>
              </a:rPr>
              <a:t>ОСНОВНОЕ</a:t>
            </a:r>
            <a:r>
              <a:rPr sz="2400" b="0" spc="-10" dirty="0">
                <a:latin typeface="Microsoft Sans Serif"/>
                <a:cs typeface="Microsoft Sans Serif"/>
              </a:rPr>
              <a:t> </a:t>
            </a:r>
            <a:r>
              <a:rPr sz="2400" b="0" spc="-20" dirty="0">
                <a:latin typeface="Microsoft Sans Serif"/>
                <a:cs typeface="Microsoft Sans Serif"/>
              </a:rPr>
              <a:t>(АМОРФНОЕ)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00810"/>
            <a:ext cx="3919854" cy="508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3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ВЕЩЕСТВО</a:t>
            </a:r>
            <a:endParaRPr sz="24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2160"/>
              </a:lnSpc>
              <a:spcBef>
                <a:spcPts val="2350"/>
              </a:spcBef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аморфное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вещество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имеет</a:t>
            </a:r>
            <a:endParaRPr sz="2000">
              <a:latin typeface="Microsoft Sans Serif"/>
              <a:cs typeface="Microsoft Sans Serif"/>
            </a:endParaRPr>
          </a:p>
          <a:p>
            <a:pPr marL="355600" marR="5080">
              <a:lnSpc>
                <a:spcPts val="1920"/>
              </a:lnSpc>
              <a:spcBef>
                <a:spcPts val="225"/>
              </a:spcBef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желеобразную</a:t>
            </a:r>
            <a:r>
              <a:rPr sz="2000" spc="-9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консистенцию,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20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него</a:t>
            </a:r>
            <a:r>
              <a:rPr sz="20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погружены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клетки</a:t>
            </a:r>
            <a:r>
              <a:rPr sz="20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и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волокна</a:t>
            </a:r>
            <a:endParaRPr sz="2000">
              <a:latin typeface="Microsoft Sans Serif"/>
              <a:cs typeface="Microsoft Sans Serif"/>
            </a:endParaRPr>
          </a:p>
          <a:p>
            <a:pPr marL="355600" marR="675640" indent="-342900">
              <a:lnSpc>
                <a:spcPct val="80000"/>
              </a:lnSpc>
              <a:spcBef>
                <a:spcPts val="5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гликозаминогликаны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(несульфатированные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и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сульфатированные)</a:t>
            </a:r>
            <a:r>
              <a:rPr sz="2000" spc="-1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-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гиалуроновая</a:t>
            </a:r>
            <a:r>
              <a:rPr sz="20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кислота</a:t>
            </a:r>
            <a:endParaRPr sz="20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216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протеогликаны</a:t>
            </a:r>
            <a:endParaRPr sz="2000">
              <a:latin typeface="Arial"/>
              <a:cs typeface="Arial"/>
            </a:endParaRPr>
          </a:p>
          <a:p>
            <a:pPr marL="355600" marR="166370">
              <a:lnSpc>
                <a:spcPct val="80000"/>
              </a:lnSpc>
              <a:spcBef>
                <a:spcPts val="240"/>
              </a:spcBef>
            </a:pPr>
            <a:r>
              <a:rPr sz="20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(гликозаминогликаны</a:t>
            </a:r>
            <a:r>
              <a:rPr sz="20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в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соединении</a:t>
            </a:r>
            <a:r>
              <a:rPr sz="20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</a:t>
            </a:r>
            <a:r>
              <a:rPr sz="20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белками)</a:t>
            </a:r>
            <a:r>
              <a:rPr sz="20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-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хондроитин-4-сульфат, хондроитин-6-сульфат, </a:t>
            </a:r>
            <a:r>
              <a:rPr sz="20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дерматан-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сульфат,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гепаран-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сульфат,</a:t>
            </a:r>
            <a:r>
              <a:rPr sz="20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гепарин</a:t>
            </a:r>
            <a:endParaRPr sz="20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216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гликопротеиды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фибронектин,</a:t>
            </a:r>
            <a:r>
              <a:rPr sz="20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ламинин</a:t>
            </a:r>
            <a:r>
              <a:rPr sz="20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r>
              <a:rPr sz="20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др.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526" y="1341500"/>
            <a:ext cx="4241800" cy="39873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3" y="210134"/>
            <a:ext cx="7421791" cy="55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6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4" y="193536"/>
            <a:ext cx="7575015" cy="56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1418"/>
            <a:ext cx="7465695" cy="552005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608965" algn="ctr">
              <a:lnSpc>
                <a:spcPct val="100000"/>
              </a:lnSpc>
              <a:spcBef>
                <a:spcPts val="1650"/>
              </a:spcBef>
            </a:pPr>
            <a:r>
              <a:rPr sz="24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ПЛОТНАЯ</a:t>
            </a:r>
            <a:r>
              <a:rPr sz="2400" spc="-1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ВОЛОКНИСТАЯ</a:t>
            </a:r>
            <a:r>
              <a:rPr sz="24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НЕОФОРМЛЕННАЯ</a:t>
            </a:r>
            <a:endParaRPr sz="2400">
              <a:latin typeface="Microsoft Sans Serif"/>
              <a:cs typeface="Microsoft Sans Serif"/>
            </a:endParaRPr>
          </a:p>
          <a:p>
            <a:pPr marL="604520" algn="ctr">
              <a:lnSpc>
                <a:spcPct val="100000"/>
              </a:lnSpc>
              <a:spcBef>
                <a:spcPts val="1550"/>
              </a:spcBef>
            </a:pPr>
            <a:r>
              <a:rPr sz="24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СОЕДИНИТЕЛЬНАЯ</a:t>
            </a:r>
            <a:r>
              <a:rPr sz="24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ТКАНЬ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355600" marR="397891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8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и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плотность</a:t>
            </a:r>
            <a:r>
              <a:rPr sz="2800" spc="-9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волокон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больше</a:t>
            </a:r>
            <a:r>
              <a:rPr sz="28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чем</a:t>
            </a:r>
            <a:r>
              <a:rPr sz="28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в</a:t>
            </a:r>
            <a:endParaRPr sz="2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рыхлой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endParaRPr sz="2800">
              <a:latin typeface="Microsoft Sans Serif"/>
              <a:cs typeface="Microsoft Sans Serif"/>
            </a:endParaRPr>
          </a:p>
          <a:p>
            <a:pPr marL="355600" marR="468058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Локализация: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сетчатый</a:t>
            </a:r>
            <a:r>
              <a:rPr sz="28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слой</a:t>
            </a:r>
            <a:endParaRPr sz="2800">
              <a:latin typeface="Microsoft Sans Serif"/>
              <a:cs typeface="Microsoft Sans Serif"/>
            </a:endParaRPr>
          </a:p>
          <a:p>
            <a:pPr marL="355600" marR="3610610">
              <a:lnSpc>
                <a:spcPct val="100000"/>
              </a:lnSpc>
            </a:pP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дермы,</a:t>
            </a:r>
            <a:r>
              <a:rPr sz="2800" spc="-1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надкостница,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надхрящница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326" y="1412747"/>
            <a:ext cx="2730500" cy="25099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326" y="4076700"/>
            <a:ext cx="283210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1418"/>
            <a:ext cx="7252970" cy="475234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820419" algn="ctr">
              <a:lnSpc>
                <a:spcPct val="100000"/>
              </a:lnSpc>
              <a:spcBef>
                <a:spcPts val="1650"/>
              </a:spcBef>
            </a:pPr>
            <a:r>
              <a:rPr sz="24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ПЛОТНАЯ</a:t>
            </a:r>
            <a:r>
              <a:rPr sz="2400" spc="-9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ВОЛОКНИСТАЯ</a:t>
            </a:r>
            <a:r>
              <a:rPr sz="24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ОФОРМЛЕННАЯ</a:t>
            </a:r>
            <a:endParaRPr sz="2400">
              <a:latin typeface="Microsoft Sans Serif"/>
              <a:cs typeface="Microsoft Sans Serif"/>
            </a:endParaRPr>
          </a:p>
          <a:p>
            <a:pPr marL="817880" algn="ctr">
              <a:lnSpc>
                <a:spcPct val="100000"/>
              </a:lnSpc>
              <a:spcBef>
                <a:spcPts val="1550"/>
              </a:spcBef>
            </a:pPr>
            <a:r>
              <a:rPr sz="24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СОЕДИНИТЕЛЬНАЯ</a:t>
            </a:r>
            <a:r>
              <a:rPr sz="24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ТКАНЬ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355600" marR="4164965" indent="-342900" algn="just">
              <a:lnSpc>
                <a:spcPts val="3020"/>
              </a:lnSpc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волокна</a:t>
            </a:r>
            <a:r>
              <a:rPr sz="2800" spc="-1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имеют упорядоченное расположение</a:t>
            </a:r>
            <a:r>
              <a:rPr sz="2800" spc="-114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-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собраны</a:t>
            </a:r>
            <a:r>
              <a:rPr sz="28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28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пучки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buClr>
                <a:srgbClr val="000099"/>
              </a:buClr>
              <a:buFont typeface="Microsoft Sans Serif"/>
              <a:buChar char="•"/>
            </a:pPr>
            <a:endParaRPr sz="2800">
              <a:latin typeface="Microsoft Sans Serif"/>
              <a:cs typeface="Microsoft Sans Serif"/>
            </a:endParaRPr>
          </a:p>
          <a:p>
            <a:pPr marL="355600" marR="3750945" indent="-342900">
              <a:lnSpc>
                <a:spcPts val="3030"/>
              </a:lnSpc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сухожилия,</a:t>
            </a:r>
            <a:r>
              <a:rPr sz="2800" spc="-114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связки,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капсулы,</a:t>
            </a:r>
            <a:r>
              <a:rPr sz="2800" spc="-1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фасции,</a:t>
            </a:r>
            <a:endParaRPr sz="2800">
              <a:latin typeface="Microsoft Sans Serif"/>
              <a:cs typeface="Microsoft Sans Serif"/>
            </a:endParaRPr>
          </a:p>
          <a:p>
            <a:pPr marL="355600">
              <a:lnSpc>
                <a:spcPts val="2975"/>
              </a:lnSpc>
            </a:pP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фиброзные</a:t>
            </a:r>
            <a:r>
              <a:rPr sz="2800" spc="-1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мембраны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825" y="4005262"/>
            <a:ext cx="3306826" cy="25590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825" y="1412747"/>
            <a:ext cx="3240024" cy="24305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701954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3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76825" y="0"/>
            <a:ext cx="3905250" cy="6734175"/>
            <a:chOff x="5076825" y="0"/>
            <a:chExt cx="3905250" cy="6734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326" y="2997198"/>
              <a:ext cx="3744849" cy="37369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825" y="0"/>
              <a:ext cx="3905250" cy="30289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341374"/>
            <a:ext cx="4897501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722" y="547242"/>
            <a:ext cx="3238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Жировая</a:t>
            </a:r>
            <a:r>
              <a:rPr sz="3600" spc="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ткань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565274"/>
            <a:ext cx="37115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белая</a:t>
            </a:r>
            <a:r>
              <a:rPr sz="16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жировая</a:t>
            </a:r>
            <a:r>
              <a:rPr sz="16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99"/>
                </a:solidFill>
                <a:latin typeface="Arial"/>
                <a:cs typeface="Arial"/>
              </a:rPr>
              <a:t>ткань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ts val="1730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есть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везде</a:t>
            </a:r>
            <a:endParaRPr sz="1600">
              <a:latin typeface="Microsoft Sans Serif"/>
              <a:cs typeface="Microsoft Sans Serif"/>
            </a:endParaRPr>
          </a:p>
          <a:p>
            <a:pPr marL="354965" marR="206375">
              <a:lnSpc>
                <a:spcPct val="80000"/>
              </a:lnSpc>
              <a:spcBef>
                <a:spcPts val="195"/>
              </a:spcBef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белые</a:t>
            </a:r>
            <a:r>
              <a:rPr sz="16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жировые</a:t>
            </a:r>
            <a:r>
              <a:rPr sz="16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клетки</a:t>
            </a:r>
            <a:r>
              <a:rPr sz="16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(белые адипоциты)</a:t>
            </a:r>
            <a:endParaRPr sz="1600">
              <a:latin typeface="Arial"/>
              <a:cs typeface="Arial"/>
            </a:endParaRPr>
          </a:p>
          <a:p>
            <a:pPr marL="354965">
              <a:lnSpc>
                <a:spcPts val="1345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цитоплазме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имеется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одна</a:t>
            </a:r>
            <a:endParaRPr sz="1600">
              <a:latin typeface="Microsoft Sans Serif"/>
              <a:cs typeface="Microsoft Sans Serif"/>
            </a:endParaRPr>
          </a:p>
          <a:p>
            <a:pPr marL="354965">
              <a:lnSpc>
                <a:spcPts val="1535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большая</a:t>
            </a:r>
            <a:r>
              <a:rPr sz="1600" spc="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капля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жира,</a:t>
            </a:r>
            <a:r>
              <a:rPr sz="1600" spc="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а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ядро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L="354965">
              <a:lnSpc>
                <a:spcPts val="1730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органоиды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оттеснены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к</a:t>
            </a:r>
            <a:r>
              <a:rPr sz="16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периферии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003" y="95503"/>
            <a:ext cx="364617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бурая</a:t>
            </a:r>
            <a:r>
              <a:rPr sz="16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жировая</a:t>
            </a:r>
            <a:r>
              <a:rPr sz="16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ткань</a:t>
            </a:r>
            <a:endParaRPr sz="1600">
              <a:latin typeface="Arial"/>
              <a:cs typeface="Arial"/>
            </a:endParaRPr>
          </a:p>
          <a:p>
            <a:pPr marL="355600" indent="-287020">
              <a:lnSpc>
                <a:spcPct val="80000"/>
              </a:lnSpc>
              <a:spcBef>
                <a:spcPts val="385"/>
              </a:spcBef>
            </a:pP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между</a:t>
            </a:r>
            <a:r>
              <a:rPr sz="16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лопатками,</a:t>
            </a:r>
            <a:r>
              <a:rPr sz="16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около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почек,</a:t>
            </a:r>
            <a:r>
              <a:rPr sz="16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около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щитовидной</a:t>
            </a:r>
            <a:r>
              <a:rPr sz="16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железы</a:t>
            </a:r>
            <a:endParaRPr sz="1600">
              <a:latin typeface="Microsoft Sans Serif"/>
              <a:cs typeface="Microsoft Sans Serif"/>
            </a:endParaRPr>
          </a:p>
          <a:p>
            <a:pPr marL="355600" marR="59055" indent="-342900">
              <a:lnSpc>
                <a:spcPts val="1540"/>
              </a:lnSpc>
              <a:spcBef>
                <a:spcPts val="370"/>
              </a:spcBef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бурой</a:t>
            </a:r>
            <a:r>
              <a:rPr sz="16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жировой</a:t>
            </a:r>
            <a:r>
              <a:rPr sz="16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ткани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много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у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плодов,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после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рождения ее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количество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сильно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уменьшается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5703" y="1412570"/>
            <a:ext cx="71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8603" y="1607947"/>
            <a:ext cx="3488690" cy="8540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354965">
              <a:lnSpc>
                <a:spcPct val="80000"/>
              </a:lnSpc>
              <a:spcBef>
                <a:spcPts val="480"/>
              </a:spcBef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бурые</a:t>
            </a:r>
            <a:r>
              <a:rPr sz="16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жировые</a:t>
            </a:r>
            <a:r>
              <a:rPr sz="16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клетки</a:t>
            </a:r>
            <a:r>
              <a:rPr sz="16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(бурые адипоциты)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3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цитоплазме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много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мелких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капелек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жира,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имеется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много</a:t>
            </a:r>
            <a:r>
              <a:rPr sz="16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митохондрий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3003" y="2437002"/>
            <a:ext cx="3827779" cy="1634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173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бурый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цвет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</a:t>
            </a:r>
            <a:r>
              <a:rPr sz="16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за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счет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большого</a:t>
            </a:r>
            <a:endParaRPr sz="1600">
              <a:latin typeface="Microsoft Sans Serif"/>
              <a:cs typeface="Microsoft Sans Serif"/>
            </a:endParaRPr>
          </a:p>
          <a:p>
            <a:pPr marL="355600" marR="320040">
              <a:lnSpc>
                <a:spcPct val="80000"/>
              </a:lnSpc>
              <a:spcBef>
                <a:spcPts val="190"/>
              </a:spcBef>
            </a:pP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количества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железосодержащих пигментов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цитохромов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в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митохондриях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бурых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адипоцитов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окисляются</a:t>
            </a:r>
            <a:r>
              <a:rPr sz="1600" spc="-9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как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жирные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кислоты, функция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бурой</a:t>
            </a:r>
            <a:r>
              <a:rPr sz="16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жировой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ткани</a:t>
            </a:r>
            <a:r>
              <a:rPr sz="16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-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теплопродукция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регуляция термогенеза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226" y="4149661"/>
            <a:ext cx="2501900" cy="25702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3789426"/>
            <a:ext cx="4608449" cy="23732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085" y="210134"/>
            <a:ext cx="62604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645" marR="5080" indent="-44958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Microsoft Sans Serif"/>
                <a:cs typeface="Microsoft Sans Serif"/>
              </a:rPr>
              <a:t>Основные</a:t>
            </a:r>
            <a:r>
              <a:rPr b="0" spc="-16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характеристики </a:t>
            </a:r>
            <a:r>
              <a:rPr b="0" dirty="0">
                <a:latin typeface="Microsoft Sans Serif"/>
                <a:cs typeface="Microsoft Sans Serif"/>
              </a:rPr>
              <a:t>соединительной</a:t>
            </a:r>
            <a:r>
              <a:rPr b="0" spc="-19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ткани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930"/>
            <a:ext cx="3593465" cy="3392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Совокупность</a:t>
            </a:r>
            <a:r>
              <a:rPr sz="2400" spc="-5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клеток</a:t>
            </a:r>
            <a:r>
              <a:rPr sz="2400" spc="-8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и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межклеточного вещества</a:t>
            </a:r>
            <a:endParaRPr sz="2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Сходных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489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0033CC"/>
                </a:solidFill>
                <a:latin typeface="Microsoft Sans Serif"/>
                <a:cs typeface="Microsoft Sans Serif"/>
              </a:rPr>
              <a:t>по</a:t>
            </a:r>
            <a:r>
              <a:rPr sz="2000" spc="-1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строению</a:t>
            </a:r>
            <a:r>
              <a:rPr sz="2000" spc="-10" dirty="0">
                <a:latin typeface="Microsoft Sans Serif"/>
                <a:cs typeface="Microsoft Sans Serif"/>
              </a:rPr>
              <a:t>,</a:t>
            </a:r>
            <a:endParaRPr sz="2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1095"/>
              </a:spcBef>
              <a:buFont typeface="Microsoft Sans Serif"/>
              <a:buChar char="–"/>
            </a:pPr>
            <a:endParaRPr sz="2000">
              <a:latin typeface="Microsoft Sans Serif"/>
              <a:cs typeface="Microsoft Sans Serif"/>
            </a:endParaRPr>
          </a:p>
          <a:p>
            <a:pPr marL="826135" lvl="1" indent="-356235">
              <a:lnSpc>
                <a:spcPct val="100000"/>
              </a:lnSpc>
              <a:buClr>
                <a:srgbClr val="000000"/>
              </a:buClr>
              <a:buChar char="–"/>
              <a:tabLst>
                <a:tab pos="826135" algn="l"/>
              </a:tabLst>
            </a:pPr>
            <a:r>
              <a:rPr sz="2000" dirty="0">
                <a:solidFill>
                  <a:srgbClr val="CC0099"/>
                </a:solidFill>
                <a:latin typeface="Microsoft Sans Serif"/>
                <a:cs typeface="Microsoft Sans Serif"/>
              </a:rPr>
              <a:t>выполняемой</a:t>
            </a:r>
            <a:r>
              <a:rPr sz="2000" spc="-105" dirty="0">
                <a:solidFill>
                  <a:srgbClr val="CC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CC0099"/>
                </a:solidFill>
                <a:latin typeface="Microsoft Sans Serif"/>
                <a:cs typeface="Microsoft Sans Serif"/>
              </a:rPr>
              <a:t>функции</a:t>
            </a:r>
            <a:endParaRPr sz="2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1100"/>
              </a:spcBef>
              <a:buFont typeface="Microsoft Sans Serif"/>
              <a:buChar char="–"/>
            </a:pPr>
            <a:endParaRPr sz="20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009900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0099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9900"/>
                </a:solidFill>
                <a:latin typeface="Microsoft Sans Serif"/>
                <a:cs typeface="Microsoft Sans Serif"/>
              </a:rPr>
              <a:t>происхождению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828" y="1625930"/>
            <a:ext cx="28092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400" i="1" dirty="0" err="1" smtClean="0">
                <a:solidFill>
                  <a:srgbClr val="FF0000"/>
                </a:solidFill>
                <a:latin typeface="Arial"/>
                <a:cs typeface="Arial"/>
              </a:rPr>
              <a:t>Клет</a:t>
            </a:r>
            <a:r>
              <a:rPr lang="ru-RU" sz="2400" i="1" dirty="0" smtClean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i="1" dirty="0" smtClean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lang="ru-RU" sz="2400" i="1" dirty="0" smtClean="0">
                <a:solidFill>
                  <a:srgbClr val="FF0000"/>
                </a:solidFill>
                <a:latin typeface="Arial"/>
                <a:cs typeface="Arial"/>
              </a:rPr>
              <a:t> много </a:t>
            </a:r>
            <a:r>
              <a:rPr sz="2400" i="1" dirty="0" smtClean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400" i="1" spc="-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400" i="1" spc="-35" dirty="0" smtClean="0">
                <a:solidFill>
                  <a:srgbClr val="FF0000"/>
                </a:solidFill>
                <a:latin typeface="Arial"/>
                <a:cs typeface="Arial"/>
              </a:rPr>
              <a:t>они </a:t>
            </a:r>
            <a:r>
              <a:rPr sz="2400" i="1" spc="-10" dirty="0" err="1" smtClean="0">
                <a:solidFill>
                  <a:srgbClr val="FF0000"/>
                </a:solidFill>
                <a:latin typeface="Arial"/>
                <a:cs typeface="Arial"/>
              </a:rPr>
              <a:t>разные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, межклеточного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вещества</a:t>
            </a:r>
            <a:r>
              <a:rPr sz="2400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много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5028" y="3223641"/>
            <a:ext cx="3350895" cy="16164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264160" indent="-287020">
              <a:lnSpc>
                <a:spcPct val="100000"/>
              </a:lnSpc>
              <a:spcBef>
                <a:spcPts val="105"/>
              </a:spcBef>
              <a:buFont typeface="Microsoft Sans Serif"/>
              <a:buChar char="–"/>
              <a:tabLst>
                <a:tab pos="299085" algn="l"/>
              </a:tabLst>
            </a:pPr>
            <a:r>
              <a:rPr sz="2000" i="1" dirty="0">
                <a:solidFill>
                  <a:srgbClr val="0033CC"/>
                </a:solidFill>
                <a:latin typeface="Arial"/>
                <a:cs typeface="Arial"/>
              </a:rPr>
              <a:t>Типов</a:t>
            </a:r>
            <a:r>
              <a:rPr sz="2000" i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33CC"/>
                </a:solidFill>
                <a:latin typeface="Arial"/>
                <a:cs typeface="Arial"/>
              </a:rPr>
              <a:t>С.Т.</a:t>
            </a:r>
            <a:r>
              <a:rPr sz="2000" i="1" spc="-10" dirty="0">
                <a:solidFill>
                  <a:srgbClr val="0033CC"/>
                </a:solidFill>
                <a:latin typeface="Arial"/>
                <a:cs typeface="Arial"/>
              </a:rPr>
              <a:t> много </a:t>
            </a:r>
            <a:r>
              <a:rPr sz="2000" i="1" dirty="0">
                <a:solidFill>
                  <a:srgbClr val="0033CC"/>
                </a:solidFill>
                <a:latin typeface="Arial"/>
                <a:cs typeface="Arial"/>
              </a:rPr>
              <a:t>строение</a:t>
            </a:r>
            <a:r>
              <a:rPr sz="2000" i="1" spc="-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33CC"/>
                </a:solidFill>
                <a:latin typeface="Arial"/>
                <a:cs typeface="Arial"/>
              </a:rPr>
              <a:t>отличается</a:t>
            </a:r>
            <a:endParaRPr sz="2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Font typeface="Microsoft Sans Serif"/>
              <a:buChar char="–"/>
              <a:tabLst>
                <a:tab pos="299085" algn="l"/>
              </a:tabLst>
            </a:pPr>
            <a:r>
              <a:rPr sz="2000" i="1" dirty="0">
                <a:solidFill>
                  <a:srgbClr val="CC0099"/>
                </a:solidFill>
                <a:latin typeface="Arial"/>
                <a:cs typeface="Arial"/>
              </a:rPr>
              <a:t>Связывает</a:t>
            </a:r>
            <a:r>
              <a:rPr sz="2000" i="1" spc="-3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CC0099"/>
                </a:solidFill>
                <a:latin typeface="Arial"/>
                <a:cs typeface="Arial"/>
              </a:rPr>
              <a:t>«склеивает»</a:t>
            </a:r>
            <a:endParaRPr sz="2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i="1" spc="-10" dirty="0">
                <a:solidFill>
                  <a:srgbClr val="CC0099"/>
                </a:solidFill>
                <a:latin typeface="Arial"/>
                <a:cs typeface="Arial"/>
              </a:rPr>
              <a:t>организм</a:t>
            </a:r>
            <a:endParaRPr sz="2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Microsoft Sans Serif"/>
              <a:buChar char="–"/>
              <a:tabLst>
                <a:tab pos="299085" algn="l"/>
              </a:tabLst>
            </a:pPr>
            <a:r>
              <a:rPr sz="2000" i="1" dirty="0" err="1" smtClean="0">
                <a:solidFill>
                  <a:srgbClr val="009900"/>
                </a:solidFill>
                <a:latin typeface="Arial"/>
                <a:cs typeface="Arial"/>
              </a:rPr>
              <a:t>Мезодерма</a:t>
            </a:r>
            <a:r>
              <a:rPr sz="2000" i="1" spc="-55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9900"/>
                </a:solidFill>
                <a:latin typeface="Arial"/>
                <a:cs typeface="Arial"/>
              </a:rPr>
              <a:t>и</a:t>
            </a:r>
            <a:r>
              <a:rPr sz="2000" i="1" spc="-10" dirty="0">
                <a:solidFill>
                  <a:srgbClr val="009900"/>
                </a:solidFill>
                <a:latin typeface="Arial"/>
                <a:cs typeface="Arial"/>
              </a:rPr>
              <a:t> мезенхима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8557" y="482930"/>
            <a:ext cx="1646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Белая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8983" y="482930"/>
            <a:ext cx="1599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Microsoft Sans Serif"/>
                <a:cs typeface="Microsoft Sans Serif"/>
              </a:rPr>
              <a:t>Бурая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16176"/>
            <a:ext cx="4356100" cy="3419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601" y="1916176"/>
            <a:ext cx="4572000" cy="34178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120840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ХРЯЩЕВАЯ</a:t>
            </a:r>
            <a:r>
              <a:rPr sz="4400" spc="-25" dirty="0"/>
              <a:t> </a:t>
            </a:r>
            <a:r>
              <a:rPr sz="4400" spc="-10" dirty="0"/>
              <a:t>ТКАНЬ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105996"/>
            <a:ext cx="7889240" cy="32245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894"/>
              </a:spcBef>
              <a:buFont typeface="Microsoft Sans Serif"/>
              <a:buChar char="•"/>
              <a:tabLst>
                <a:tab pos="622300" algn="l"/>
              </a:tabLst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3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ВИДА</a:t>
            </a:r>
            <a:r>
              <a:rPr sz="32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ХРЯЩА:</a:t>
            </a:r>
            <a:endParaRPr sz="320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1003300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ГИАЛИНОВЫЙ,</a:t>
            </a:r>
            <a:endParaRPr sz="280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1003300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ЭЛАСТИЧЕСКИЙ</a:t>
            </a:r>
            <a:endParaRPr sz="280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1003300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ВОЛОКНИСТЫЙ</a:t>
            </a:r>
            <a:endParaRPr sz="2800">
              <a:latin typeface="Arial"/>
              <a:cs typeface="Arial"/>
            </a:endParaRPr>
          </a:p>
          <a:p>
            <a:pPr marL="622300" marR="5080" indent="-610235">
              <a:lnSpc>
                <a:spcPct val="100000"/>
              </a:lnSpc>
              <a:spcBef>
                <a:spcPts val="755"/>
              </a:spcBef>
              <a:buFont typeface="Microsoft Sans Serif"/>
              <a:buChar char="•"/>
              <a:tabLst>
                <a:tab pos="622300" algn="l"/>
              </a:tabLst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отличаются</a:t>
            </a:r>
            <a:r>
              <a:rPr sz="32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друг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от</a:t>
            </a:r>
            <a:r>
              <a:rPr sz="32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друга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0099"/>
                </a:solidFill>
                <a:latin typeface="Arial"/>
                <a:cs typeface="Arial"/>
              </a:rPr>
              <a:t>по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строению</a:t>
            </a:r>
            <a:r>
              <a:rPr sz="32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межклеточного</a:t>
            </a:r>
            <a:r>
              <a:rPr sz="32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вещества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30" rIns="0" bIns="0" rtlCol="0">
            <a:spAutoFit/>
          </a:bodyPr>
          <a:lstStyle/>
          <a:p>
            <a:pPr marL="278638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КЛЕТКИ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2514"/>
            <a:ext cx="5424805" cy="455104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marR="5080" indent="-342900">
              <a:lnSpc>
                <a:spcPts val="1730"/>
              </a:lnSpc>
              <a:spcBef>
                <a:spcPts val="51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хондробласты</a:t>
            </a:r>
            <a:r>
              <a:rPr sz="18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8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менее</a:t>
            </a:r>
            <a:r>
              <a:rPr sz="18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дифференцированные </a:t>
            </a:r>
            <a:r>
              <a:rPr sz="18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клетки</a:t>
            </a:r>
            <a:r>
              <a:rPr sz="18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хрящевой</a:t>
            </a:r>
            <a:r>
              <a:rPr sz="18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ткани,</a:t>
            </a:r>
            <a:r>
              <a:rPr sz="1800" spc="-6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образуются</a:t>
            </a:r>
            <a:r>
              <a:rPr sz="18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из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ts val="1745"/>
              </a:lnSpc>
            </a:pP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недифференцированных </a:t>
            </a:r>
            <a:r>
              <a:rPr sz="18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</a:t>
            </a:r>
            <a:r>
              <a:rPr sz="18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мезенхимы;</a:t>
            </a:r>
            <a:endParaRPr sz="1800">
              <a:latin typeface="Microsoft Sans Serif"/>
              <a:cs typeface="Microsoft Sans Serif"/>
            </a:endParaRPr>
          </a:p>
          <a:p>
            <a:pPr marL="756285" marR="571500" lvl="1" indent="-287020">
              <a:lnSpc>
                <a:spcPts val="1540"/>
              </a:lnSpc>
              <a:spcBef>
                <a:spcPts val="375"/>
              </a:spcBef>
              <a:buFont typeface="Microsoft Sans Serif"/>
              <a:buChar char="–"/>
              <a:tabLst>
                <a:tab pos="756285" algn="l"/>
              </a:tabLst>
            </a:pPr>
            <a:r>
              <a:rPr sz="1600" i="1" dirty="0">
                <a:solidFill>
                  <a:srgbClr val="000099"/>
                </a:solidFill>
                <a:latin typeface="Arial"/>
                <a:cs typeface="Arial"/>
              </a:rPr>
              <a:t>функция</a:t>
            </a:r>
            <a:r>
              <a:rPr sz="1600" i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синтез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межклеточного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вещества хряща;</a:t>
            </a:r>
            <a:endParaRPr sz="16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1730"/>
              </a:lnSpc>
              <a:spcBef>
                <a:spcPts val="10"/>
              </a:spcBef>
              <a:buFont typeface="Microsoft Sans Serif"/>
              <a:buChar char="–"/>
              <a:tabLst>
                <a:tab pos="756285" algn="l"/>
              </a:tabLst>
            </a:pPr>
            <a:r>
              <a:rPr sz="1600" i="1" dirty="0">
                <a:solidFill>
                  <a:srgbClr val="000099"/>
                </a:solidFill>
                <a:latin typeface="Arial"/>
                <a:cs typeface="Arial"/>
              </a:rPr>
              <a:t>располагаются</a:t>
            </a:r>
            <a:r>
              <a:rPr sz="1600" i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внутреннем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слое</a:t>
            </a:r>
            <a:endParaRPr sz="1600">
              <a:latin typeface="Microsoft Sans Serif"/>
              <a:cs typeface="Microsoft Sans Serif"/>
            </a:endParaRPr>
          </a:p>
          <a:p>
            <a:pPr marL="756285" marR="480059">
              <a:lnSpc>
                <a:spcPct val="80100"/>
              </a:lnSpc>
              <a:spcBef>
                <a:spcPts val="190"/>
              </a:spcBef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надхрящницы</a:t>
            </a:r>
            <a:r>
              <a:rPr sz="1600" spc="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 в</a:t>
            </a:r>
            <a:r>
              <a:rPr sz="16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толще</a:t>
            </a:r>
            <a:r>
              <a:rPr sz="1600" spc="-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межклеточного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вещества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полостях -</a:t>
            </a:r>
            <a:r>
              <a:rPr sz="16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лакунах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хондробласты</a:t>
            </a:r>
            <a:r>
              <a:rPr sz="1600" spc="-1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превращаются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хондроциты</a:t>
            </a:r>
            <a:endParaRPr sz="1600">
              <a:latin typeface="Microsoft Sans Serif"/>
              <a:cs typeface="Microsoft Sans Serif"/>
            </a:endParaRPr>
          </a:p>
          <a:p>
            <a:pPr marL="355600" marR="230504" indent="-342900">
              <a:lnSpc>
                <a:spcPct val="80000"/>
              </a:lnSpc>
              <a:spcBef>
                <a:spcPts val="4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хондроциты</a:t>
            </a:r>
            <a:r>
              <a:rPr sz="18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9"/>
                </a:solidFill>
                <a:latin typeface="Microsoft Sans Serif"/>
                <a:cs typeface="Microsoft Sans Serif"/>
              </a:rPr>
              <a:t>-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дифференцированные</a:t>
            </a:r>
            <a:r>
              <a:rPr sz="1800" spc="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клетки хряща;</a:t>
            </a:r>
            <a:endParaRPr sz="1800">
              <a:latin typeface="Microsoft Sans Serif"/>
              <a:cs typeface="Microsoft Sans Serif"/>
            </a:endParaRPr>
          </a:p>
          <a:p>
            <a:pPr marL="756285" marR="516255" lvl="1" indent="-287020">
              <a:lnSpc>
                <a:spcPct val="80000"/>
              </a:lnSpc>
              <a:spcBef>
                <a:spcPts val="390"/>
              </a:spcBef>
              <a:buFont typeface="Microsoft Sans Serif"/>
              <a:buChar char="–"/>
              <a:tabLst>
                <a:tab pos="756285" algn="l"/>
              </a:tabLst>
            </a:pPr>
            <a:r>
              <a:rPr sz="1600" i="1" dirty="0">
                <a:solidFill>
                  <a:srgbClr val="000099"/>
                </a:solidFill>
                <a:latin typeface="Arial"/>
                <a:cs typeface="Arial"/>
              </a:rPr>
              <a:t>функция</a:t>
            </a:r>
            <a:r>
              <a:rPr sz="1600" i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синтез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межклеточного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вещества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хряща;</a:t>
            </a:r>
            <a:r>
              <a:rPr sz="16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при</a:t>
            </a:r>
            <a:r>
              <a:rPr sz="16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определенных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обстоятельствах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способны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вырабатывать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ферменты,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разрушающие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межклеточное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вещество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-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коллагеназу,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элластазу,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гиалуронидазу</a:t>
            </a:r>
            <a:endParaRPr sz="1600">
              <a:latin typeface="Microsoft Sans Serif"/>
              <a:cs typeface="Microsoft Sans Serif"/>
            </a:endParaRPr>
          </a:p>
          <a:p>
            <a:pPr marL="756285" marR="236220" lvl="1" indent="-287020">
              <a:lnSpc>
                <a:spcPts val="1540"/>
              </a:lnSpc>
              <a:spcBef>
                <a:spcPts val="370"/>
              </a:spcBef>
              <a:buChar char="–"/>
              <a:tabLst>
                <a:tab pos="756285" algn="l"/>
              </a:tabLst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р</a:t>
            </a:r>
            <a:r>
              <a:rPr sz="1600" i="1" dirty="0">
                <a:solidFill>
                  <a:srgbClr val="000099"/>
                </a:solidFill>
                <a:latin typeface="Arial"/>
                <a:cs typeface="Arial"/>
              </a:rPr>
              <a:t>асполагаются</a:t>
            </a:r>
            <a:r>
              <a:rPr sz="1600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толще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межклеточного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вещества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полостях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-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лакунах</a:t>
            </a:r>
            <a:r>
              <a:rPr sz="1600" spc="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иногда</a:t>
            </a:r>
            <a:r>
              <a:rPr sz="1600" spc="-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16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одной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лакуне</a:t>
            </a:r>
            <a:r>
              <a:rPr sz="16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имеется</a:t>
            </a:r>
            <a:r>
              <a:rPr sz="16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несколько</a:t>
            </a:r>
            <a:r>
              <a:rPr sz="16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хрящевых</a:t>
            </a:r>
            <a:r>
              <a:rPr sz="16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клеток,</a:t>
            </a:r>
            <a:endParaRPr sz="1600">
              <a:latin typeface="Microsoft Sans Serif"/>
              <a:cs typeface="Microsoft Sans Serif"/>
            </a:endParaRPr>
          </a:p>
          <a:p>
            <a:pPr marL="756285" marR="258445">
              <a:lnSpc>
                <a:spcPct val="80000"/>
              </a:lnSpc>
              <a:spcBef>
                <a:spcPts val="5"/>
              </a:spcBef>
            </a:pP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такие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группы</a:t>
            </a:r>
            <a:r>
              <a:rPr sz="16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клеток</a:t>
            </a:r>
            <a:r>
              <a:rPr sz="16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99"/>
                </a:solidFill>
                <a:latin typeface="Microsoft Sans Serif"/>
                <a:cs typeface="Microsoft Sans Serif"/>
              </a:rPr>
              <a:t>называются</a:t>
            </a:r>
            <a:r>
              <a:rPr sz="16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изогенными группами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0351" y="1989201"/>
            <a:ext cx="2803525" cy="36718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2708148"/>
            <a:ext cx="8640699" cy="28020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55496" y="141223"/>
            <a:ext cx="47955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indent="-114300">
              <a:lnSpc>
                <a:spcPct val="100000"/>
              </a:lnSpc>
              <a:spcBef>
                <a:spcPts val="100"/>
              </a:spcBef>
              <a:buSzPct val="95833"/>
              <a:buFont typeface="Microsoft Sans Serif"/>
              <a:buChar char="•"/>
              <a:tabLst>
                <a:tab pos="118745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гиалиновый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хрящ</a:t>
            </a:r>
            <a:endParaRPr sz="2400">
              <a:latin typeface="Arial"/>
              <a:cs typeface="Arial"/>
            </a:endParaRPr>
          </a:p>
          <a:p>
            <a:pPr marL="575310" lvl="1" indent="-114300">
              <a:lnSpc>
                <a:spcPct val="100000"/>
              </a:lnSpc>
              <a:buSzPct val="95833"/>
              <a:buChar char="•"/>
              <a:tabLst>
                <a:tab pos="575310" algn="l"/>
              </a:tabLst>
            </a:pP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трахея</a:t>
            </a:r>
            <a:r>
              <a:rPr sz="24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r>
              <a:rPr sz="24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бронхи,</a:t>
            </a:r>
            <a:endParaRPr sz="2400">
              <a:latin typeface="Microsoft Sans Serif"/>
              <a:cs typeface="Microsoft Sans Serif"/>
            </a:endParaRPr>
          </a:p>
          <a:p>
            <a:pPr marL="575310" lvl="1" indent="-114300">
              <a:lnSpc>
                <a:spcPct val="100000"/>
              </a:lnSpc>
              <a:buSzPct val="95833"/>
              <a:buChar char="•"/>
              <a:tabLst>
                <a:tab pos="575310" algn="l"/>
              </a:tabLst>
            </a:pP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суставные</a:t>
            </a:r>
            <a:r>
              <a:rPr sz="2400" spc="-1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поверхности,</a:t>
            </a:r>
            <a:endParaRPr sz="2400">
              <a:latin typeface="Microsoft Sans Serif"/>
              <a:cs typeface="Microsoft Sans Serif"/>
            </a:endParaRPr>
          </a:p>
          <a:p>
            <a:pPr marL="575310" lvl="1" indent="-114300">
              <a:lnSpc>
                <a:spcPct val="100000"/>
              </a:lnSpc>
              <a:buSzPct val="95833"/>
              <a:buChar char="•"/>
              <a:tabLst>
                <a:tab pos="575310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гортань,</a:t>
            </a:r>
            <a:endParaRPr sz="2400">
              <a:latin typeface="Microsoft Sans Serif"/>
              <a:cs typeface="Microsoft Sans Serif"/>
            </a:endParaRPr>
          </a:p>
          <a:p>
            <a:pPr marL="575310" lvl="1" indent="-114300">
              <a:lnSpc>
                <a:spcPct val="100000"/>
              </a:lnSpc>
              <a:buSzPct val="95833"/>
              <a:buChar char="•"/>
              <a:tabLst>
                <a:tab pos="575310" algn="l"/>
              </a:tabLst>
            </a:pP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соединения</a:t>
            </a:r>
            <a:r>
              <a:rPr sz="24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ребер</a:t>
            </a:r>
            <a:r>
              <a:rPr sz="24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с</a:t>
            </a:r>
            <a:r>
              <a:rPr sz="2400" spc="-6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грудиной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2708338"/>
            <a:ext cx="8964549" cy="31860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7217" y="646302"/>
            <a:ext cx="61620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волокнистый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хрящ</a:t>
            </a:r>
            <a:endParaRPr sz="2000">
              <a:latin typeface="Arial"/>
              <a:cs typeface="Arial"/>
            </a:endParaRPr>
          </a:p>
          <a:p>
            <a:pPr marL="996950" marR="5080" indent="-70485">
              <a:lnSpc>
                <a:spcPct val="100000"/>
              </a:lnSpc>
            </a:pP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места</a:t>
            </a:r>
            <a:r>
              <a:rPr sz="20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перехода</a:t>
            </a:r>
            <a:r>
              <a:rPr sz="2000" spc="-5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сухожилий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и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связок</a:t>
            </a:r>
            <a:r>
              <a:rPr sz="20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2000" spc="-4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кость,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межпозвоночных</a:t>
            </a:r>
            <a:r>
              <a:rPr sz="2000" spc="-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дисках,</a:t>
            </a:r>
            <a:endParaRPr sz="200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</a:pPr>
            <a:r>
              <a:rPr sz="20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полуподвижные</a:t>
            </a:r>
            <a:r>
              <a:rPr sz="20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сочленения,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симфиз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269816"/>
            <a:ext cx="7165340" cy="18586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8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800" b="1" dirty="0">
                <a:solidFill>
                  <a:srgbClr val="0033CC"/>
                </a:solidFill>
                <a:latin typeface="Arial"/>
                <a:cs typeface="Arial"/>
              </a:rPr>
              <a:t>эластический</a:t>
            </a:r>
            <a:r>
              <a:rPr sz="2800" b="1" spc="-19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33CC"/>
                </a:solidFill>
                <a:latin typeface="Arial"/>
                <a:cs typeface="Arial"/>
              </a:rPr>
              <a:t>хрящ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95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0033CC"/>
                </a:solidFill>
                <a:latin typeface="Microsoft Sans Serif"/>
                <a:cs typeface="Microsoft Sans Serif"/>
              </a:rPr>
              <a:t>ушная</a:t>
            </a:r>
            <a:r>
              <a:rPr sz="2400" spc="-2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раковина,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</a:tabLst>
            </a:pPr>
            <a:r>
              <a:rPr sz="2400" spc="-25" dirty="0">
                <a:solidFill>
                  <a:srgbClr val="0033CC"/>
                </a:solidFill>
                <a:latin typeface="Microsoft Sans Serif"/>
                <a:cs typeface="Microsoft Sans Serif"/>
              </a:rPr>
              <a:t>рожковидные</a:t>
            </a:r>
            <a:r>
              <a:rPr sz="2400" spc="-3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33CC"/>
                </a:solidFill>
                <a:latin typeface="Microsoft Sans Serif"/>
                <a:cs typeface="Microsoft Sans Serif"/>
              </a:rPr>
              <a:t>и</a:t>
            </a:r>
            <a:r>
              <a:rPr sz="2400" spc="-2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Microsoft Sans Serif"/>
                <a:cs typeface="Microsoft Sans Serif"/>
              </a:rPr>
              <a:t>клиновидные</a:t>
            </a:r>
            <a:r>
              <a:rPr sz="2400" spc="-3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33CC"/>
                </a:solidFill>
                <a:latin typeface="Microsoft Sans Serif"/>
                <a:cs typeface="Microsoft Sans Serif"/>
              </a:rPr>
              <a:t>хрящи</a:t>
            </a:r>
            <a:r>
              <a:rPr sz="2400" spc="-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гортани,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</a:tabLst>
            </a:pPr>
            <a:r>
              <a:rPr sz="2400" dirty="0">
                <a:solidFill>
                  <a:srgbClr val="0033CC"/>
                </a:solidFill>
                <a:latin typeface="Microsoft Sans Serif"/>
                <a:cs typeface="Microsoft Sans Serif"/>
              </a:rPr>
              <a:t>хрящи</a:t>
            </a:r>
            <a:r>
              <a:rPr sz="2400" spc="-20" dirty="0">
                <a:solidFill>
                  <a:srgbClr val="0033CC"/>
                </a:solidFill>
                <a:latin typeface="Microsoft Sans Serif"/>
                <a:cs typeface="Microsoft Sans Serif"/>
              </a:rPr>
              <a:t> носа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97251"/>
            <a:ext cx="9126987" cy="28367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43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НАДХРЯЩНИЦА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1945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/>
              <a:t>имеет</a:t>
            </a:r>
            <a:r>
              <a:rPr spc="-25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spc="-20" dirty="0"/>
              <a:t>слоя:</a:t>
            </a:r>
          </a:p>
          <a:p>
            <a:pPr marL="927100">
              <a:lnSpc>
                <a:spcPts val="1730"/>
              </a:lnSpc>
            </a:pPr>
            <a:r>
              <a:rPr b="1" i="1" dirty="0">
                <a:latin typeface="Arial"/>
                <a:cs typeface="Arial"/>
              </a:rPr>
              <a:t>наружный</a:t>
            </a:r>
            <a:r>
              <a:rPr b="1" i="1" spc="-70" dirty="0">
                <a:latin typeface="Arial"/>
                <a:cs typeface="Arial"/>
              </a:rPr>
              <a:t> </a:t>
            </a:r>
            <a:r>
              <a:rPr spc="-50" dirty="0"/>
              <a:t>-</a:t>
            </a:r>
          </a:p>
          <a:p>
            <a:pPr marL="355600" marR="30480">
              <a:lnSpc>
                <a:spcPct val="80000"/>
              </a:lnSpc>
              <a:spcBef>
                <a:spcPts val="215"/>
              </a:spcBef>
            </a:pPr>
            <a:r>
              <a:rPr spc="-10" dirty="0"/>
              <a:t>соединительнотканный</a:t>
            </a:r>
            <a:r>
              <a:rPr spc="-40" dirty="0"/>
              <a:t> </a:t>
            </a:r>
            <a:r>
              <a:rPr spc="-50" dirty="0"/>
              <a:t>- </a:t>
            </a:r>
            <a:r>
              <a:rPr spc="-10" dirty="0"/>
              <a:t>образован</a:t>
            </a:r>
            <a:r>
              <a:rPr spc="-40" dirty="0"/>
              <a:t> </a:t>
            </a:r>
            <a:r>
              <a:rPr dirty="0"/>
              <a:t>плотной</a:t>
            </a:r>
            <a:r>
              <a:rPr spc="-55" dirty="0"/>
              <a:t> </a:t>
            </a:r>
            <a:r>
              <a:rPr spc="-10" dirty="0"/>
              <a:t>волокнистой неоформленной</a:t>
            </a:r>
          </a:p>
          <a:p>
            <a:pPr marL="355600">
              <a:lnSpc>
                <a:spcPts val="1515"/>
              </a:lnSpc>
            </a:pPr>
            <a:r>
              <a:rPr dirty="0"/>
              <a:t>соединительной</a:t>
            </a:r>
            <a:r>
              <a:rPr spc="-90" dirty="0"/>
              <a:t> </a:t>
            </a:r>
            <a:r>
              <a:rPr spc="-10" dirty="0"/>
              <a:t>тканью</a:t>
            </a:r>
          </a:p>
          <a:p>
            <a:pPr marL="355600" marR="5080" indent="571500">
              <a:lnSpc>
                <a:spcPts val="1730"/>
              </a:lnSpc>
              <a:spcBef>
                <a:spcPts val="200"/>
              </a:spcBef>
            </a:pPr>
            <a:r>
              <a:rPr b="1" i="1" dirty="0">
                <a:latin typeface="Arial"/>
                <a:cs typeface="Arial"/>
              </a:rPr>
              <a:t>внутренний</a:t>
            </a:r>
            <a:r>
              <a:rPr b="1" i="1" spc="-25" dirty="0">
                <a:latin typeface="Arial"/>
                <a:cs typeface="Arial"/>
              </a:rPr>
              <a:t> </a:t>
            </a:r>
            <a:r>
              <a:rPr dirty="0"/>
              <a:t>-</a:t>
            </a:r>
            <a:r>
              <a:rPr spc="20" dirty="0"/>
              <a:t> </a:t>
            </a:r>
            <a:r>
              <a:rPr spc="-10" dirty="0"/>
              <a:t>клеточный (хондрогенный)</a:t>
            </a:r>
            <a:r>
              <a:rPr spc="2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spc="-10" dirty="0"/>
              <a:t>образован </a:t>
            </a:r>
            <a:r>
              <a:rPr dirty="0"/>
              <a:t>рыхлой</a:t>
            </a:r>
            <a:r>
              <a:rPr spc="-40" dirty="0"/>
              <a:t> </a:t>
            </a:r>
            <a:r>
              <a:rPr dirty="0"/>
              <a:t>соединительной</a:t>
            </a:r>
            <a:r>
              <a:rPr spc="-45" dirty="0"/>
              <a:t> </a:t>
            </a:r>
            <a:r>
              <a:rPr spc="-10" dirty="0"/>
              <a:t>тканью, </a:t>
            </a:r>
            <a:r>
              <a:rPr dirty="0"/>
              <a:t>в</a:t>
            </a:r>
            <a:r>
              <a:rPr spc="-40" dirty="0"/>
              <a:t> </a:t>
            </a:r>
            <a:r>
              <a:rPr spc="-10" dirty="0"/>
              <a:t>которой</a:t>
            </a:r>
            <a:r>
              <a:rPr spc="-45" dirty="0"/>
              <a:t> </a:t>
            </a:r>
            <a:r>
              <a:rPr spc="-10" dirty="0"/>
              <a:t>имеется</a:t>
            </a:r>
            <a:r>
              <a:rPr spc="-50" dirty="0"/>
              <a:t> </a:t>
            </a:r>
            <a:r>
              <a:rPr spc="-10" dirty="0"/>
              <a:t>много </a:t>
            </a:r>
            <a:r>
              <a:rPr dirty="0"/>
              <a:t>хондробластов,</a:t>
            </a:r>
            <a:r>
              <a:rPr spc="-85" dirty="0"/>
              <a:t> </a:t>
            </a:r>
            <a:r>
              <a:rPr dirty="0"/>
              <a:t>много</a:t>
            </a:r>
            <a:r>
              <a:rPr spc="-95" dirty="0"/>
              <a:t> </a:t>
            </a:r>
            <a:r>
              <a:rPr spc="-10" dirty="0"/>
              <a:t>сосудов</a:t>
            </a:r>
          </a:p>
          <a:p>
            <a:pPr marL="354965" indent="-342265">
              <a:lnSpc>
                <a:spcPts val="1945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b="1" i="1" dirty="0">
                <a:latin typeface="Arial"/>
                <a:cs typeface="Arial"/>
              </a:rPr>
              <a:t>функции</a:t>
            </a:r>
            <a:r>
              <a:rPr i="1" dirty="0">
                <a:latin typeface="Arial"/>
                <a:cs typeface="Arial"/>
              </a:rPr>
              <a:t>:</a:t>
            </a:r>
            <a:r>
              <a:rPr i="1" spc="-25" dirty="0">
                <a:latin typeface="Arial"/>
                <a:cs typeface="Arial"/>
              </a:rPr>
              <a:t> </a:t>
            </a:r>
            <a:r>
              <a:rPr spc="-10" dirty="0"/>
              <a:t>трофика,</a:t>
            </a:r>
          </a:p>
          <a:p>
            <a:pPr marL="355600" marR="482600">
              <a:lnSpc>
                <a:spcPct val="80000"/>
              </a:lnSpc>
              <a:spcBef>
                <a:spcPts val="220"/>
              </a:spcBef>
            </a:pPr>
            <a:r>
              <a:rPr spc="-20" dirty="0"/>
              <a:t>аппозиционный</a:t>
            </a:r>
            <a:r>
              <a:rPr spc="-10" dirty="0"/>
              <a:t> </a:t>
            </a:r>
            <a:r>
              <a:rPr dirty="0"/>
              <a:t>рост </a:t>
            </a:r>
            <a:r>
              <a:rPr spc="-10" dirty="0"/>
              <a:t>хряща, </a:t>
            </a:r>
            <a:r>
              <a:rPr dirty="0"/>
              <a:t>регенерация</a:t>
            </a:r>
            <a:r>
              <a:rPr spc="-105" dirty="0"/>
              <a:t> </a:t>
            </a:r>
            <a:r>
              <a:rPr spc="-20" dirty="0"/>
              <a:t>хряща</a:t>
            </a:r>
          </a:p>
          <a:p>
            <a:pPr marL="12700">
              <a:lnSpc>
                <a:spcPct val="100000"/>
              </a:lnSpc>
            </a:pPr>
            <a:r>
              <a:rPr spc="-50" dirty="0"/>
              <a:t>•</a:t>
            </a:r>
          </a:p>
          <a:p>
            <a:pPr marL="342265" marR="1001394" indent="-342265" algn="r">
              <a:lnSpc>
                <a:spcPts val="1945"/>
              </a:lnSpc>
              <a:spcBef>
                <a:spcPts val="1725"/>
              </a:spcBef>
              <a:buFont typeface="Microsoft Sans Serif"/>
              <a:buChar char="•"/>
              <a:tabLst>
                <a:tab pos="342265" algn="l"/>
              </a:tabLst>
            </a:pPr>
            <a:r>
              <a:rPr b="1" dirty="0">
                <a:latin typeface="Arial"/>
                <a:cs typeface="Arial"/>
              </a:rPr>
              <a:t>в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хрящевой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ткани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нет</a:t>
            </a:r>
          </a:p>
          <a:p>
            <a:pPr marR="951230" algn="r">
              <a:lnSpc>
                <a:spcPts val="1945"/>
              </a:lnSpc>
            </a:pPr>
            <a:r>
              <a:rPr b="1" dirty="0">
                <a:latin typeface="Arial"/>
                <a:cs typeface="Arial"/>
              </a:rPr>
              <a:t>кровеносных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сосудов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573" y="1700212"/>
            <a:ext cx="4371975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722" y="482930"/>
            <a:ext cx="36899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Костная</a:t>
            </a:r>
            <a:r>
              <a:rPr sz="4400" b="0" spc="-229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ткань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2514"/>
            <a:ext cx="8025765" cy="397700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41910" indent="-342900">
              <a:lnSpc>
                <a:spcPct val="80000"/>
              </a:lnSpc>
              <a:spcBef>
                <a:spcPts val="53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остеобласты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образуются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из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малодифференцированных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клеток </a:t>
            </a:r>
            <a:r>
              <a:rPr sz="1800" spc="-20" dirty="0">
                <a:latin typeface="Microsoft Sans Serif"/>
                <a:cs typeface="Microsoft Sans Serif"/>
              </a:rPr>
              <a:t>мезенхимы;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имеются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во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внутреннем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слое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надкостницы,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время образования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кости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находятся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ее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поверхности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вокруг внутрикостных </a:t>
            </a:r>
            <a:r>
              <a:rPr sz="1800" dirty="0">
                <a:latin typeface="Microsoft Sans Serif"/>
                <a:cs typeface="Microsoft Sans Serif"/>
              </a:rPr>
              <a:t>сосудов; </a:t>
            </a:r>
            <a:r>
              <a:rPr sz="1800" spc="-30" dirty="0">
                <a:latin typeface="Microsoft Sans Serif"/>
                <a:cs typeface="Microsoft Sans Serif"/>
              </a:rPr>
              <a:t>клетки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кубические,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пирамидальные,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угловатых </a:t>
            </a:r>
            <a:r>
              <a:rPr sz="1800" dirty="0">
                <a:latin typeface="Microsoft Sans Serif"/>
                <a:cs typeface="Microsoft Sans Serif"/>
              </a:rPr>
              <a:t>форм,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хорошо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развитым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гранулярным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эндоплазматическим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ts val="1515"/>
              </a:lnSpc>
            </a:pPr>
            <a:r>
              <a:rPr sz="1800" spc="-10" dirty="0">
                <a:latin typeface="Microsoft Sans Serif"/>
                <a:cs typeface="Microsoft Sans Serif"/>
              </a:rPr>
              <a:t>ретикулумом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ts val="1945"/>
              </a:lnSpc>
            </a:pPr>
            <a:r>
              <a:rPr sz="1800" i="1" dirty="0">
                <a:latin typeface="Arial"/>
                <a:cs typeface="Arial"/>
              </a:rPr>
              <a:t>функция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образование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межклеточного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вещества</a:t>
            </a:r>
            <a:r>
              <a:rPr sz="1800" spc="-10" dirty="0">
                <a:latin typeface="Microsoft Sans Serif"/>
                <a:cs typeface="Microsoft Sans Serif"/>
              </a:rPr>
              <a:t> кости</a:t>
            </a:r>
            <a:endParaRPr sz="1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  <a:spcBef>
                <a:spcPts val="434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остеоциты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образуются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из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остеобластов,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располагаются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внутри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кости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своеобразных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костных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лакунах,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имеют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отростчатую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форму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ts val="1730"/>
              </a:lnSpc>
            </a:pPr>
            <a:r>
              <a:rPr sz="1800" i="1" dirty="0">
                <a:latin typeface="Arial"/>
                <a:cs typeface="Arial"/>
              </a:rPr>
              <a:t>функция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слабая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секреция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межклеточного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вещества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кости</a:t>
            </a:r>
            <a:endParaRPr sz="1800">
              <a:latin typeface="Microsoft Sans Serif"/>
              <a:cs typeface="Microsoft Sans Serif"/>
            </a:endParaRPr>
          </a:p>
          <a:p>
            <a:pPr marL="355600" marR="198120" indent="-342900">
              <a:lnSpc>
                <a:spcPct val="80100"/>
              </a:lnSpc>
              <a:spcBef>
                <a:spcPts val="4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остеокласты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макрофаги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костной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ткани,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образуются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из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моноцитов крови;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остеокласты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имеют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много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ядер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большой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объем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цитоплазмы; </a:t>
            </a:r>
            <a:r>
              <a:rPr sz="1800" dirty="0">
                <a:latin typeface="Microsoft Sans Serif"/>
                <a:cs typeface="Microsoft Sans Serif"/>
              </a:rPr>
              <a:t>зона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цитоплазмы,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прилегающая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костной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поверхности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называется</a:t>
            </a:r>
            <a:endParaRPr sz="1800">
              <a:latin typeface="Microsoft Sans Serif"/>
              <a:cs typeface="Microsoft Sans Serif"/>
            </a:endParaRPr>
          </a:p>
          <a:p>
            <a:pPr marL="355600" marR="137160">
              <a:lnSpc>
                <a:spcPct val="8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гофрированной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каемкой,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здесь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много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цитоплазматических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выростов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и </a:t>
            </a:r>
            <a:r>
              <a:rPr sz="1800" spc="-10" dirty="0">
                <a:latin typeface="Microsoft Sans Serif"/>
                <a:cs typeface="Microsoft Sans Serif"/>
              </a:rPr>
              <a:t>лизосом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ts val="1730"/>
              </a:lnSpc>
            </a:pPr>
            <a:r>
              <a:rPr sz="1800" i="1" dirty="0">
                <a:latin typeface="Arial"/>
                <a:cs typeface="Arial"/>
              </a:rPr>
              <a:t>функции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разрушение</a:t>
            </a:r>
            <a:r>
              <a:rPr sz="1800" dirty="0">
                <a:latin typeface="Microsoft Sans Serif"/>
                <a:cs typeface="Microsoft Sans Serif"/>
              </a:rPr>
              <a:t> волокон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аморфного </a:t>
            </a:r>
            <a:r>
              <a:rPr sz="1800" dirty="0">
                <a:latin typeface="Microsoft Sans Serif"/>
                <a:cs typeface="Microsoft Sans Serif"/>
              </a:rPr>
              <a:t>вещества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кости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8476"/>
            <a:ext cx="8013065" cy="412305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39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800" b="1" dirty="0">
                <a:latin typeface="Arial"/>
                <a:cs typeface="Arial"/>
              </a:rPr>
              <a:t>МЕЖКЛЕТОЧНОЕ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ВЕЩЕСТВО</a:t>
            </a:r>
            <a:endParaRPr sz="2800">
              <a:latin typeface="Arial"/>
              <a:cs typeface="Arial"/>
            </a:endParaRPr>
          </a:p>
          <a:p>
            <a:pPr marL="355600" marR="160020" indent="-342900">
              <a:lnSpc>
                <a:spcPts val="3020"/>
              </a:lnSpc>
              <a:spcBef>
                <a:spcPts val="7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ВОЛОКНА: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коллагеновые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волокна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(коллаген </a:t>
            </a:r>
            <a:r>
              <a:rPr sz="2800" dirty="0">
                <a:latin typeface="Microsoft Sans Serif"/>
                <a:cs typeface="Microsoft Sans Serif"/>
              </a:rPr>
              <a:t>I,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типов)</a:t>
            </a:r>
            <a:endParaRPr sz="28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3190"/>
              </a:lnSpc>
              <a:spcBef>
                <a:spcPts val="29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800" b="1" spc="-10" dirty="0">
                <a:latin typeface="Arial"/>
                <a:cs typeface="Arial"/>
              </a:rPr>
              <a:t>ОСНОВНОЕ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(АМОРФНОЕ)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ВЕЩЕСТВО: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в</a:t>
            </a:r>
            <a:endParaRPr sz="2800">
              <a:latin typeface="Microsoft Sans Serif"/>
              <a:cs typeface="Microsoft Sans Serif"/>
            </a:endParaRPr>
          </a:p>
          <a:p>
            <a:pPr marL="355600" marR="5080">
              <a:lnSpc>
                <a:spcPct val="90000"/>
              </a:lnSpc>
              <a:spcBef>
                <a:spcPts val="170"/>
              </a:spcBef>
            </a:pPr>
            <a:r>
              <a:rPr sz="2800" dirty="0">
                <a:latin typeface="Microsoft Sans Serif"/>
                <a:cs typeface="Microsoft Sans Serif"/>
              </a:rPr>
              <a:t>основном,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имеется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фосфат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кальция,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главным </a:t>
            </a:r>
            <a:r>
              <a:rPr sz="2800" spc="-20" dirty="0">
                <a:latin typeface="Microsoft Sans Serif"/>
                <a:cs typeface="Microsoft Sans Serif"/>
              </a:rPr>
              <a:t>образом,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виде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кристаллов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гидроксиапатита,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немного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-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аморфном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состоянии; </a:t>
            </a:r>
            <a:r>
              <a:rPr sz="2800" dirty="0">
                <a:latin typeface="Microsoft Sans Serif"/>
                <a:cs typeface="Microsoft Sans Serif"/>
              </a:rPr>
              <a:t>небольшое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количество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фосфата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магния </a:t>
            </a:r>
            <a:r>
              <a:rPr sz="2800" dirty="0">
                <a:latin typeface="Microsoft Sans Serif"/>
                <a:cs typeface="Microsoft Sans Serif"/>
              </a:rPr>
              <a:t>очень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мало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гликозаминогликанов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и </a:t>
            </a:r>
            <a:r>
              <a:rPr sz="2800" spc="-10" dirty="0">
                <a:latin typeface="Microsoft Sans Serif"/>
                <a:cs typeface="Microsoft Sans Serif"/>
              </a:rPr>
              <a:t>протеогликанов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4706"/>
            <a:ext cx="8016875" cy="3996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400" b="1" dirty="0">
                <a:latin typeface="Arial"/>
                <a:cs typeface="Arial"/>
              </a:rPr>
              <a:t>ИМЕЕТСЯ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ВИДА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КОСТИ: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1400" b="1" spc="-10" dirty="0">
                <a:latin typeface="Arial"/>
                <a:cs typeface="Arial"/>
              </a:rPr>
              <a:t>грубоволокнистая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(незрелая)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кость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400" dirty="0">
                <a:latin typeface="Microsoft Sans Serif"/>
                <a:cs typeface="Microsoft Sans Serif"/>
              </a:rPr>
              <a:t>оссеиновые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волокна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не имеют </a:t>
            </a:r>
            <a:r>
              <a:rPr sz="1400" spc="-10" dirty="0">
                <a:latin typeface="Microsoft Sans Serif"/>
                <a:cs typeface="Microsoft Sans Serif"/>
              </a:rPr>
              <a:t>упорядоченного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расположения</a:t>
            </a:r>
            <a:endParaRPr sz="1400">
              <a:latin typeface="Microsoft Sans Serif"/>
              <a:cs typeface="Microsoft Sans Serif"/>
            </a:endParaRPr>
          </a:p>
          <a:p>
            <a:pPr marL="355600" marR="501015" indent="-342900">
              <a:lnSpc>
                <a:spcPts val="1340"/>
              </a:lnSpc>
              <a:spcBef>
                <a:spcPts val="330"/>
              </a:spcBef>
              <a:buChar char="•"/>
              <a:tabLst>
                <a:tab pos="35560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клетки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замурованы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межклеточное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вещество,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располагаются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поверхности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кости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и </a:t>
            </a:r>
            <a:r>
              <a:rPr sz="1400" spc="-10" dirty="0">
                <a:latin typeface="Microsoft Sans Serif"/>
                <a:cs typeface="Microsoft Sans Serif"/>
              </a:rPr>
              <a:t>вокруг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сосудов,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пронизывающих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кость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400" b="1" dirty="0">
                <a:latin typeface="Arial"/>
                <a:cs typeface="Arial"/>
              </a:rPr>
              <a:t>пластинчатая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(зрелая)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кость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ts val="1515"/>
              </a:lnSpc>
              <a:buChar char="•"/>
              <a:tabLst>
                <a:tab pos="354965" algn="l"/>
              </a:tabLst>
            </a:pPr>
            <a:r>
              <a:rPr sz="1400" dirty="0">
                <a:latin typeface="Microsoft Sans Serif"/>
                <a:cs typeface="Microsoft Sans Serif"/>
              </a:rPr>
              <a:t>оссеиновые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волокна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имеют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строго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упорядоченное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расположение,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образуя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костные</a:t>
            </a:r>
            <a:endParaRPr sz="1400">
              <a:latin typeface="Microsoft Sans Serif"/>
              <a:cs typeface="Microsoft Sans Serif"/>
            </a:endParaRPr>
          </a:p>
          <a:p>
            <a:pPr marL="355600">
              <a:lnSpc>
                <a:spcPts val="1515"/>
              </a:lnSpc>
            </a:pPr>
            <a:r>
              <a:rPr sz="1400" spc="-10" dirty="0">
                <a:latin typeface="Microsoft Sans Serif"/>
                <a:cs typeface="Microsoft Sans Serif"/>
              </a:rPr>
              <a:t>пластинки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каждой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костной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пластинке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волокна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имеют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одинаковое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расположение</a:t>
            </a:r>
            <a:endParaRPr sz="1400">
              <a:latin typeface="Microsoft Sans Serif"/>
              <a:cs typeface="Microsoft Sans Serif"/>
            </a:endParaRPr>
          </a:p>
          <a:p>
            <a:pPr marL="355600" marR="133985" indent="-342900">
              <a:lnSpc>
                <a:spcPct val="80000"/>
              </a:lnSpc>
              <a:spcBef>
                <a:spcPts val="335"/>
              </a:spcBef>
              <a:buChar char="•"/>
              <a:tabLst>
                <a:tab pos="355600" algn="l"/>
              </a:tabLst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соседних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костных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пластинках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волокна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расположены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параллельно,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под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прямым</a:t>
            </a:r>
            <a:r>
              <a:rPr sz="1400" spc="-10" dirty="0">
                <a:latin typeface="Microsoft Sans Serif"/>
                <a:cs typeface="Microsoft Sans Serif"/>
              </a:rPr>
              <a:t> углом </a:t>
            </a:r>
            <a:r>
              <a:rPr sz="1400" dirty="0">
                <a:latin typeface="Microsoft Sans Serif"/>
                <a:cs typeface="Microsoft Sans Serif"/>
              </a:rPr>
              <a:t>друг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другу</a:t>
            </a:r>
            <a:endParaRPr sz="1400">
              <a:latin typeface="Microsoft Sans Serif"/>
              <a:cs typeface="Microsoft Sans Serif"/>
            </a:endParaRPr>
          </a:p>
          <a:p>
            <a:pPr marL="355600" marR="390525" indent="-342900">
              <a:lnSpc>
                <a:spcPts val="1340"/>
              </a:lnSpc>
              <a:spcBef>
                <a:spcPts val="330"/>
              </a:spcBef>
              <a:buChar char="•"/>
              <a:tabLst>
                <a:tab pos="35560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клетки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находятся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между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костными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пластинками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специальных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лакунах,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</a:t>
            </a:r>
            <a:r>
              <a:rPr sz="1400" spc="-20" dirty="0">
                <a:latin typeface="Microsoft Sans Serif"/>
                <a:cs typeface="Microsoft Sans Serif"/>
              </a:rPr>
              <a:t> также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вокруг </a:t>
            </a:r>
            <a:r>
              <a:rPr sz="1400" dirty="0">
                <a:latin typeface="Microsoft Sans Serif"/>
                <a:cs typeface="Microsoft Sans Serif"/>
              </a:rPr>
              <a:t>сосудов,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пронизывающих </a:t>
            </a:r>
            <a:r>
              <a:rPr sz="1400" spc="-20" dirty="0">
                <a:latin typeface="Microsoft Sans Serif"/>
                <a:cs typeface="Microsoft Sans Serif"/>
              </a:rPr>
              <a:t>кость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клетки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имеют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отростки,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помощью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которых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они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могут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контактировать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между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собой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кроме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костных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пластинок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пластинчатой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кости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имеются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специальные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структуры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latin typeface="Arial"/>
                <a:cs typeface="Arial"/>
              </a:rPr>
              <a:t>остеоны</a:t>
            </a:r>
            <a:endParaRPr sz="1400">
              <a:latin typeface="Arial"/>
              <a:cs typeface="Arial"/>
            </a:endParaRPr>
          </a:p>
          <a:p>
            <a:pPr marL="355600" marR="153035" indent="-342900">
              <a:lnSpc>
                <a:spcPct val="80000"/>
              </a:lnSpc>
              <a:spcBef>
                <a:spcPts val="335"/>
              </a:spcBef>
              <a:buChar char="•"/>
              <a:tabLst>
                <a:tab pos="355600" algn="l"/>
              </a:tabLst>
            </a:pPr>
            <a:r>
              <a:rPr sz="1400" dirty="0">
                <a:latin typeface="Microsoft Sans Serif"/>
                <a:cs typeface="Microsoft Sans Serif"/>
              </a:rPr>
              <a:t>остеон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образуется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вокруг </a:t>
            </a:r>
            <a:r>
              <a:rPr sz="1400" dirty="0">
                <a:latin typeface="Microsoft Sans Serif"/>
                <a:cs typeface="Microsoft Sans Serif"/>
              </a:rPr>
              <a:t>сосуда,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поэтому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центре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остеона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проходит</a:t>
            </a:r>
            <a:r>
              <a:rPr sz="1400" spc="-10" dirty="0">
                <a:latin typeface="Microsoft Sans Serif"/>
                <a:cs typeface="Microsoft Sans Serif"/>
              </a:rPr>
              <a:t> кровеносный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сосуд, вокруг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сосуда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располагаются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циркулярные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костные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пластинки,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между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которыми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имеются клетки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1510"/>
              </a:lnSpc>
              <a:buChar char="•"/>
              <a:tabLst>
                <a:tab pos="354965" algn="l"/>
              </a:tabLst>
            </a:pPr>
            <a:r>
              <a:rPr sz="1400" dirty="0">
                <a:latin typeface="Microsoft Sans Serif"/>
                <a:cs typeface="Microsoft Sans Serif"/>
              </a:rPr>
              <a:t>костный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канал,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10" dirty="0">
                <a:latin typeface="Microsoft Sans Serif"/>
                <a:cs typeface="Microsoft Sans Serif"/>
              </a:rPr>
              <a:t> котором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проходит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кровеностный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сосуд,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называется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каналом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остеноа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или</a:t>
            </a:r>
            <a:endParaRPr sz="1400">
              <a:latin typeface="Microsoft Sans Serif"/>
              <a:cs typeface="Microsoft Sans Serif"/>
            </a:endParaRPr>
          </a:p>
          <a:p>
            <a:pPr marL="355600">
              <a:lnSpc>
                <a:spcPts val="1510"/>
              </a:lnSpc>
            </a:pPr>
            <a:r>
              <a:rPr sz="1400" dirty="0">
                <a:latin typeface="Microsoft Sans Serif"/>
                <a:cs typeface="Microsoft Sans Serif"/>
              </a:rPr>
              <a:t>Гаверсовым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каналом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8" y="208625"/>
            <a:ext cx="8180162" cy="61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4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4589"/>
            <a:ext cx="7886065" cy="417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216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latin typeface="Arial"/>
                <a:cs typeface="Arial"/>
              </a:rPr>
              <a:t>НАДКОСТНИЦА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latin typeface="Microsoft Sans Serif"/>
                <a:cs typeface="Microsoft Sans Serif"/>
              </a:rPr>
              <a:t>имеет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слоя:</a:t>
            </a:r>
            <a:endParaRPr sz="2000">
              <a:latin typeface="Microsoft Sans Serif"/>
              <a:cs typeface="Microsoft Sans Serif"/>
            </a:endParaRPr>
          </a:p>
          <a:p>
            <a:pPr marL="355600" marR="917575">
              <a:lnSpc>
                <a:spcPts val="1920"/>
              </a:lnSpc>
              <a:spcBef>
                <a:spcPts val="225"/>
              </a:spcBef>
            </a:pPr>
            <a:r>
              <a:rPr sz="2000" i="1" dirty="0">
                <a:latin typeface="Arial"/>
                <a:cs typeface="Arial"/>
              </a:rPr>
              <a:t>наружный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соединительнотканный;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образован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плотной волокнистой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неоформленной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соединительной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тканью</a:t>
            </a:r>
            <a:endParaRPr sz="2000">
              <a:latin typeface="Microsoft Sans Serif"/>
              <a:cs typeface="Microsoft Sans Serif"/>
            </a:endParaRPr>
          </a:p>
          <a:p>
            <a:pPr marL="355600" marR="5080">
              <a:lnSpc>
                <a:spcPts val="1920"/>
              </a:lnSpc>
            </a:pPr>
            <a:r>
              <a:rPr sz="2000" i="1" dirty="0">
                <a:latin typeface="Arial"/>
                <a:cs typeface="Arial"/>
              </a:rPr>
              <a:t>внутренний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клеточный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(остеогенный);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образован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рыхлой </a:t>
            </a:r>
            <a:r>
              <a:rPr sz="2000" dirty="0">
                <a:latin typeface="Microsoft Sans Serif"/>
                <a:cs typeface="Microsoft Sans Serif"/>
              </a:rPr>
              <a:t>соединительной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тканью,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где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имеется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много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остеобластов,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есть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остеокласты,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много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сосудов</a:t>
            </a:r>
            <a:endParaRPr sz="2000">
              <a:latin typeface="Microsoft Sans Serif"/>
              <a:cs typeface="Microsoft Sans Serif"/>
            </a:endParaRPr>
          </a:p>
          <a:p>
            <a:pPr marL="355600" marR="330200" indent="-342900">
              <a:lnSpc>
                <a:spcPct val="80000"/>
              </a:lnSpc>
              <a:spcBef>
                <a:spcPts val="49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i="1" dirty="0">
                <a:latin typeface="Arial"/>
                <a:cs typeface="Arial"/>
              </a:rPr>
              <a:t>функции: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трофика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кости,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рост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кости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толщину,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регенерация кости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50" dirty="0">
                <a:latin typeface="Microsoft Sans Serif"/>
                <a:cs typeface="Microsoft Sans Serif"/>
              </a:rPr>
              <a:t>•</a:t>
            </a:r>
            <a:endParaRPr sz="20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2160"/>
              </a:lnSpc>
              <a:spcBef>
                <a:spcPts val="19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latin typeface="Arial"/>
                <a:cs typeface="Arial"/>
              </a:rPr>
              <a:t>ЭНДОСТ</a:t>
            </a:r>
            <a:endParaRPr sz="2000">
              <a:latin typeface="Arial"/>
              <a:cs typeface="Arial"/>
            </a:endParaRPr>
          </a:p>
          <a:p>
            <a:pPr marL="355600" marR="344805">
              <a:lnSpc>
                <a:spcPct val="80000"/>
              </a:lnSpc>
              <a:spcBef>
                <a:spcPts val="240"/>
              </a:spcBef>
            </a:pPr>
            <a:r>
              <a:rPr sz="2000" spc="-10" dirty="0">
                <a:latin typeface="Microsoft Sans Serif"/>
                <a:cs typeface="Microsoft Sans Serif"/>
              </a:rPr>
              <a:t>оболочка,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покрывающая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кость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со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стороны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костного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мозга образован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рыхлой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волокнистой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соединительной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тканью,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где </a:t>
            </a:r>
            <a:r>
              <a:rPr sz="2000" dirty="0">
                <a:latin typeface="Microsoft Sans Serif"/>
                <a:cs typeface="Microsoft Sans Serif"/>
              </a:rPr>
              <a:t>имеются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остеобласты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остеокласты,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также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другие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клетки </a:t>
            </a:r>
            <a:r>
              <a:rPr sz="2000" dirty="0">
                <a:latin typeface="Microsoft Sans Serif"/>
                <a:cs typeface="Microsoft Sans Serif"/>
              </a:rPr>
              <a:t>рыхлой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соединительной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ткани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4706"/>
            <a:ext cx="7797165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400" b="1" dirty="0">
                <a:latin typeface="Arial"/>
                <a:cs typeface="Arial"/>
              </a:rPr>
              <a:t>РАЗВИТИЕ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КОСТИ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кость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может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развиваться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непосредственно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из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мезенхимы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или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месте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хряща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1400" b="1" dirty="0">
                <a:latin typeface="Arial"/>
                <a:cs typeface="Arial"/>
              </a:rPr>
              <a:t>РАЗВИТИЕ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КОСТИ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ИЗ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МЕЗЕНХИМЫ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(прямой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остеогистогенез)</a:t>
            </a:r>
            <a:endParaRPr sz="1400">
              <a:latin typeface="Arial"/>
              <a:cs typeface="Arial"/>
            </a:endParaRPr>
          </a:p>
          <a:p>
            <a:pPr marL="355600" marR="372745" indent="-342900">
              <a:lnSpc>
                <a:spcPts val="1340"/>
              </a:lnSpc>
              <a:spcBef>
                <a:spcPts val="330"/>
              </a:spcBef>
              <a:buChar char="•"/>
              <a:tabLst>
                <a:tab pos="355600" algn="l"/>
              </a:tabLst>
            </a:pPr>
            <a:r>
              <a:rPr sz="1400" dirty="0">
                <a:latin typeface="Microsoft Sans Serif"/>
                <a:cs typeface="Microsoft Sans Serif"/>
              </a:rPr>
              <a:t>из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мезенхимы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образуется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незрелая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(грубоволокнистая)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кость,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которая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впоследствии замещается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пластинчатой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костью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течение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4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этапа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sz="1400" dirty="0">
                <a:latin typeface="Microsoft Sans Serif"/>
                <a:cs typeface="Microsoft Sans Serif"/>
              </a:rPr>
              <a:t>в развитии</a:t>
            </a:r>
            <a:r>
              <a:rPr sz="1400" spc="-10" dirty="0">
                <a:latin typeface="Microsoft Sans Serif"/>
                <a:cs typeface="Microsoft Sans Serif"/>
              </a:rPr>
              <a:t> различают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4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этапа: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1515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1400" b="1" dirty="0">
                <a:latin typeface="Arial"/>
                <a:cs typeface="Arial"/>
              </a:rPr>
              <a:t>образование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остеогенного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островка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области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образования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кости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клетки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мезенхимы</a:t>
            </a:r>
            <a:endParaRPr sz="1400">
              <a:latin typeface="Microsoft Sans Serif"/>
              <a:cs typeface="Microsoft Sans Serif"/>
            </a:endParaRPr>
          </a:p>
          <a:p>
            <a:pPr marL="355600">
              <a:lnSpc>
                <a:spcPts val="1515"/>
              </a:lnSpc>
            </a:pPr>
            <a:r>
              <a:rPr sz="1400" dirty="0">
                <a:latin typeface="Microsoft Sans Serif"/>
                <a:cs typeface="Microsoft Sans Serif"/>
              </a:rPr>
              <a:t>превращаются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остеобласты</a:t>
            </a:r>
            <a:endParaRPr sz="1400">
              <a:latin typeface="Microsoft Sans Serif"/>
              <a:cs typeface="Microsoft Sans Serif"/>
            </a:endParaRPr>
          </a:p>
          <a:p>
            <a:pPr marL="355600" marR="43180" indent="-342900">
              <a:lnSpc>
                <a:spcPts val="134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400" b="1" dirty="0">
                <a:latin typeface="Arial"/>
                <a:cs typeface="Arial"/>
              </a:rPr>
              <a:t>образованние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межклеточного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вещества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кости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остеобласты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начинают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образовывать </a:t>
            </a:r>
            <a:r>
              <a:rPr sz="1400" spc="-20" dirty="0">
                <a:latin typeface="Microsoft Sans Serif"/>
                <a:cs typeface="Microsoft Sans Serif"/>
              </a:rPr>
              <a:t>межклеточное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вещество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кости,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этом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часть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остеобластов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оказывается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внутри</a:t>
            </a:r>
            <a:endParaRPr sz="1400">
              <a:latin typeface="Microsoft Sans Serif"/>
              <a:cs typeface="Microsoft Sans Serif"/>
            </a:endParaRPr>
          </a:p>
          <a:p>
            <a:pPr marL="355600" marR="5080">
              <a:lnSpc>
                <a:spcPts val="1340"/>
              </a:lnSpc>
              <a:spcBef>
                <a:spcPts val="10"/>
              </a:spcBef>
            </a:pPr>
            <a:r>
              <a:rPr sz="1400" spc="-25" dirty="0">
                <a:latin typeface="Microsoft Sans Serif"/>
                <a:cs typeface="Microsoft Sans Serif"/>
              </a:rPr>
              <a:t>межклеточного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вещества,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эти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остеобласты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превращаются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остеоциты;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другая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часть </a:t>
            </a:r>
            <a:r>
              <a:rPr sz="1400" dirty="0">
                <a:latin typeface="Microsoft Sans Serif"/>
                <a:cs typeface="Microsoft Sans Serif"/>
              </a:rPr>
              <a:t>остеобластов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оказывается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поверхности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межклеточного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вещества,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т.е.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 </a:t>
            </a:r>
            <a:r>
              <a:rPr sz="1400" spc="-10" dirty="0">
                <a:latin typeface="Microsoft Sans Serif"/>
                <a:cs typeface="Microsoft Sans Serif"/>
              </a:rPr>
              <a:t>поверхности кости,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эти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остеобласты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войдут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состав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надкостницы</a:t>
            </a:r>
            <a:endParaRPr sz="1400">
              <a:latin typeface="Microsoft Sans Serif"/>
              <a:cs typeface="Microsoft Sans Serif"/>
            </a:endParaRPr>
          </a:p>
          <a:p>
            <a:pPr marL="355600" marR="988694" indent="-342900">
              <a:lnSpc>
                <a:spcPts val="1350"/>
              </a:lnSpc>
              <a:spcBef>
                <a:spcPts val="34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400" b="1" dirty="0">
                <a:latin typeface="Arial"/>
                <a:cs typeface="Arial"/>
              </a:rPr>
              <a:t>кальцификация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межклеточного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вещества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кости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межклеточное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вещество пропитывается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солями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кальция</a:t>
            </a:r>
            <a:endParaRPr sz="1400">
              <a:latin typeface="Microsoft Sans Serif"/>
              <a:cs typeface="Microsoft Sans Serif"/>
            </a:endParaRPr>
          </a:p>
          <a:p>
            <a:pPr marL="355600" marR="525145" indent="-342900">
              <a:lnSpc>
                <a:spcPct val="80000"/>
              </a:lnSpc>
              <a:spcBef>
                <a:spcPts val="34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400" b="1" dirty="0">
                <a:latin typeface="Arial"/>
                <a:cs typeface="Arial"/>
              </a:rPr>
              <a:t>перестройка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рост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кости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старые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участки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грубоволокнистой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кости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постепенно разрушаются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их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месте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образуются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новые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участки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пластинчатой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кости;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счет </a:t>
            </a:r>
            <a:r>
              <a:rPr sz="1400" spc="-10" dirty="0">
                <a:latin typeface="Microsoft Sans Serif"/>
                <a:cs typeface="Microsoft Sans Serif"/>
              </a:rPr>
              <a:t>надкостницы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образуются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общие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костные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пластинки,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счет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остеогенных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клеток, </a:t>
            </a:r>
            <a:r>
              <a:rPr sz="1400" dirty="0">
                <a:latin typeface="Microsoft Sans Serif"/>
                <a:cs typeface="Microsoft Sans Serif"/>
              </a:rPr>
              <a:t>находящихся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адвентиции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сосудов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кости,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образуются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остеоны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4706"/>
            <a:ext cx="8060690" cy="36912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400" b="1" dirty="0">
                <a:latin typeface="Arial"/>
                <a:cs typeface="Arial"/>
              </a:rPr>
              <a:t>РАЗВИТИЕ КОСТИ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МЕСТЕ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ХРЯЩА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(НЕпрямой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остеогистогенез)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месте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хряща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сразу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образуется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зрелая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(пластинчатая)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кость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400" dirty="0">
                <a:latin typeface="Microsoft Sans Serif"/>
                <a:cs typeface="Microsoft Sans Serif"/>
              </a:rPr>
              <a:t>в развитии</a:t>
            </a:r>
            <a:r>
              <a:rPr sz="1400" spc="-10" dirty="0">
                <a:latin typeface="Microsoft Sans Serif"/>
                <a:cs typeface="Microsoft Sans Serif"/>
              </a:rPr>
              <a:t> различают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4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этапа: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1400" b="1" dirty="0">
                <a:latin typeface="Arial"/>
                <a:cs typeface="Arial"/>
              </a:rPr>
              <a:t>образование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хряща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месте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будущей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кости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образуется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гиалиновый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хрящ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1400" b="1" dirty="0">
                <a:latin typeface="Arial"/>
                <a:cs typeface="Arial"/>
              </a:rPr>
              <a:t>перихондральное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окостенение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Char char="–"/>
              <a:tabLst>
                <a:tab pos="756285" algn="l"/>
              </a:tabLst>
            </a:pPr>
            <a:r>
              <a:rPr sz="1200" dirty="0">
                <a:latin typeface="Microsoft Sans Serif"/>
                <a:cs typeface="Microsoft Sans Serif"/>
              </a:rPr>
              <a:t>проходит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только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области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диафиза</a:t>
            </a:r>
            <a:endParaRPr sz="1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1295"/>
              </a:lnSpc>
              <a:buChar char="–"/>
              <a:tabLst>
                <a:tab pos="756285" algn="l"/>
              </a:tabLst>
            </a:pP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области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диафиза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надхрящница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превращается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 </a:t>
            </a:r>
            <a:r>
              <a:rPr sz="1200" spc="-10" dirty="0">
                <a:latin typeface="Microsoft Sans Serif"/>
                <a:cs typeface="Microsoft Sans Serif"/>
              </a:rPr>
              <a:t>надкостницу, </a:t>
            </a:r>
            <a:r>
              <a:rPr sz="1200" dirty="0">
                <a:latin typeface="Microsoft Sans Serif"/>
                <a:cs typeface="Microsoft Sans Serif"/>
              </a:rPr>
              <a:t>в </a:t>
            </a:r>
            <a:r>
              <a:rPr sz="1200" spc="-10" dirty="0">
                <a:latin typeface="Microsoft Sans Serif"/>
                <a:cs typeface="Microsoft Sans Serif"/>
              </a:rPr>
              <a:t>которой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появляются </a:t>
            </a:r>
            <a:r>
              <a:rPr sz="1200" spc="-10" dirty="0">
                <a:latin typeface="Microsoft Sans Serif"/>
                <a:cs typeface="Microsoft Sans Serif"/>
              </a:rPr>
              <a:t>остеогенные</a:t>
            </a:r>
            <a:endParaRPr sz="1200">
              <a:latin typeface="Microsoft Sans Serif"/>
              <a:cs typeface="Microsoft Sans Serif"/>
            </a:endParaRPr>
          </a:p>
          <a:p>
            <a:pPr marL="756285">
              <a:lnSpc>
                <a:spcPts val="1295"/>
              </a:lnSpc>
            </a:pPr>
            <a:r>
              <a:rPr sz="1200" spc="-20" dirty="0">
                <a:latin typeface="Microsoft Sans Serif"/>
                <a:cs typeface="Microsoft Sans Serif"/>
              </a:rPr>
              <a:t>клетки </a:t>
            </a:r>
            <a:r>
              <a:rPr sz="1200" dirty="0">
                <a:latin typeface="Microsoft Sans Serif"/>
                <a:cs typeface="Microsoft Sans Serif"/>
              </a:rPr>
              <a:t>- </a:t>
            </a:r>
            <a:r>
              <a:rPr sz="1200" spc="-10" dirty="0">
                <a:latin typeface="Microsoft Sans Serif"/>
                <a:cs typeface="Microsoft Sans Serif"/>
              </a:rPr>
              <a:t>остеобласты</a:t>
            </a:r>
            <a:endParaRPr sz="12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ts val="1150"/>
              </a:lnSpc>
              <a:spcBef>
                <a:spcPts val="280"/>
              </a:spcBef>
              <a:buChar char="–"/>
              <a:tabLst>
                <a:tab pos="756285" algn="l"/>
              </a:tabLst>
            </a:pPr>
            <a:r>
              <a:rPr sz="1200" dirty="0">
                <a:latin typeface="Microsoft Sans Serif"/>
                <a:cs typeface="Microsoft Sans Serif"/>
              </a:rPr>
              <a:t>за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счет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остеогенных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клеток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надкостницы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поверхности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хряща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начинается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образование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кости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виде </a:t>
            </a:r>
            <a:r>
              <a:rPr sz="1200" b="1" dirty="0">
                <a:latin typeface="Arial"/>
                <a:cs typeface="Arial"/>
              </a:rPr>
              <a:t>общих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пластинок</a:t>
            </a:r>
            <a:r>
              <a:rPr sz="1200" dirty="0">
                <a:latin typeface="Microsoft Sans Serif"/>
                <a:cs typeface="Microsoft Sans Serif"/>
              </a:rPr>
              <a:t>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имеющих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циркулярный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ход,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наподобие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годовых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колец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дерева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(см.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пластинчатую кость)</a:t>
            </a:r>
            <a:endParaRPr sz="12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400" b="1" dirty="0">
                <a:latin typeface="Arial"/>
                <a:cs typeface="Arial"/>
              </a:rPr>
              <a:t>эндохондральное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окостенение</a:t>
            </a:r>
            <a:endParaRPr sz="1400">
              <a:latin typeface="Arial"/>
              <a:cs typeface="Arial"/>
            </a:endParaRPr>
          </a:p>
          <a:p>
            <a:pPr marL="756285" marR="66675" lvl="1" indent="-287020">
              <a:lnSpc>
                <a:spcPts val="1150"/>
              </a:lnSpc>
              <a:spcBef>
                <a:spcPts val="285"/>
              </a:spcBef>
              <a:buChar char="–"/>
              <a:tabLst>
                <a:tab pos="756285" algn="l"/>
              </a:tabLst>
            </a:pPr>
            <a:r>
              <a:rPr sz="1200" dirty="0">
                <a:latin typeface="Microsoft Sans Serif"/>
                <a:cs typeface="Microsoft Sans Serif"/>
              </a:rPr>
              <a:t>происходит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как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области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диафиза,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так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области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эпифиза;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i="1" dirty="0">
                <a:latin typeface="Arial"/>
                <a:cs typeface="Arial"/>
              </a:rPr>
              <a:t>окостенение</a:t>
            </a:r>
            <a:r>
              <a:rPr sz="1200" i="1" spc="-6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эпифиза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осуществяется </a:t>
            </a:r>
            <a:r>
              <a:rPr sz="1200" i="1" dirty="0">
                <a:latin typeface="Arial"/>
                <a:cs typeface="Arial"/>
              </a:rPr>
              <a:t>только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путем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эндохондрального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окостенения</a:t>
            </a:r>
            <a:endParaRPr sz="1200">
              <a:latin typeface="Arial"/>
              <a:cs typeface="Arial"/>
            </a:endParaRPr>
          </a:p>
          <a:p>
            <a:pPr marL="756285" marR="233679" lvl="1" indent="-287020">
              <a:lnSpc>
                <a:spcPts val="1160"/>
              </a:lnSpc>
              <a:spcBef>
                <a:spcPts val="285"/>
              </a:spcBef>
              <a:buChar char="–"/>
              <a:tabLst>
                <a:tab pos="756285" algn="l"/>
              </a:tabLst>
            </a:pPr>
            <a:r>
              <a:rPr sz="1200" dirty="0">
                <a:latin typeface="Microsoft Sans Serif"/>
                <a:cs typeface="Microsoft Sans Serif"/>
              </a:rPr>
              <a:t>внутрь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хряща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врастают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кровеносные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сосуды,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адвентиции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которых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имеются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остеогенные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клетки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- </a:t>
            </a:r>
            <a:r>
              <a:rPr sz="1200" dirty="0">
                <a:latin typeface="Microsoft Sans Serif"/>
                <a:cs typeface="Microsoft Sans Serif"/>
              </a:rPr>
              <a:t>остеобласты,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за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счет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которых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вокруг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сосудов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происходит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образование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кости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виде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latin typeface="Arial"/>
                <a:cs typeface="Arial"/>
              </a:rPr>
              <a:t>остеонов</a:t>
            </a:r>
            <a:endParaRPr sz="1200">
              <a:latin typeface="Arial"/>
              <a:cs typeface="Arial"/>
            </a:endParaRPr>
          </a:p>
          <a:p>
            <a:pPr marL="756285" lvl="1" indent="-286385">
              <a:lnSpc>
                <a:spcPts val="1435"/>
              </a:lnSpc>
              <a:spcBef>
                <a:spcPts val="5"/>
              </a:spcBef>
              <a:buChar char="–"/>
              <a:tabLst>
                <a:tab pos="756285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одновременно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образованием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кости </a:t>
            </a:r>
            <a:r>
              <a:rPr sz="1200" dirty="0">
                <a:latin typeface="Microsoft Sans Serif"/>
                <a:cs typeface="Microsoft Sans Serif"/>
              </a:rPr>
              <a:t>происходит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разрушение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хряща</a:t>
            </a:r>
            <a:endParaRPr sz="1200">
              <a:latin typeface="Microsoft Sans Serif"/>
              <a:cs typeface="Microsoft Sans Serif"/>
            </a:endParaRPr>
          </a:p>
          <a:p>
            <a:pPr marL="355600" marR="180975" indent="-342900">
              <a:lnSpc>
                <a:spcPts val="134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400" b="1" dirty="0">
                <a:latin typeface="Arial"/>
                <a:cs typeface="Arial"/>
              </a:rPr>
              <a:t>перестройка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рост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кости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старые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участки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кости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постепенно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разрушаются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их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месте </a:t>
            </a:r>
            <a:r>
              <a:rPr sz="1400" dirty="0">
                <a:latin typeface="Microsoft Sans Serif"/>
                <a:cs typeface="Microsoft Sans Serif"/>
              </a:rPr>
              <a:t>образуются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новые;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счет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надкостницы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образуются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общие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костные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пластинки,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счет </a:t>
            </a:r>
            <a:r>
              <a:rPr sz="1400" dirty="0">
                <a:latin typeface="Microsoft Sans Serif"/>
                <a:cs typeface="Microsoft Sans Serif"/>
              </a:rPr>
              <a:t>остеогенных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клеток,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находящихся в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адвентиции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сосудов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кости,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образуются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остеоны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75" y="45973"/>
            <a:ext cx="3352800" cy="35147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11701" y="485775"/>
            <a:ext cx="4270375" cy="6372225"/>
            <a:chOff x="4211701" y="485775"/>
            <a:chExt cx="4270375" cy="63722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701" y="485775"/>
              <a:ext cx="4267200" cy="2743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626" y="3152775"/>
              <a:ext cx="3981450" cy="37052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201" y="3789362"/>
            <a:ext cx="489585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973"/>
            <a:ext cx="8615680" cy="6258560"/>
            <a:chOff x="0" y="45973"/>
            <a:chExt cx="8615680" cy="6258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973"/>
              <a:ext cx="4181475" cy="3810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8101" y="3284537"/>
              <a:ext cx="5267325" cy="3019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75" y="45973"/>
            <a:ext cx="3810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75" y="45973"/>
            <a:ext cx="3810000" cy="4762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981075"/>
            <a:ext cx="3810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75" y="45973"/>
            <a:ext cx="3810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75" y="45973"/>
            <a:ext cx="3810000" cy="4762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501" y="908050"/>
            <a:ext cx="3810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1675" marR="5080" indent="-2780665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Microsoft Sans Serif"/>
                <a:cs typeface="Microsoft Sans Serif"/>
              </a:rPr>
              <a:t>Собственно</a:t>
            </a:r>
            <a:r>
              <a:rPr b="0" spc="-204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соединительная ткань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670165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CC0099"/>
                </a:solidFill>
                <a:latin typeface="Microsoft Sans Serif"/>
                <a:cs typeface="Microsoft Sans Serif"/>
              </a:rPr>
              <a:t>Рыхлая</a:t>
            </a:r>
            <a:r>
              <a:rPr sz="3200" spc="-60" dirty="0">
                <a:solidFill>
                  <a:srgbClr val="CC009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волокнистая</a:t>
            </a:r>
            <a:r>
              <a:rPr sz="32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неоформленная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55"/>
              </a:spcBef>
              <a:buFont typeface="Microsoft Sans Serif"/>
              <a:buChar char="•"/>
            </a:pPr>
            <a:endParaRPr sz="32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Плотная</a:t>
            </a:r>
            <a:r>
              <a:rPr sz="3200" spc="-7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волокнистая</a:t>
            </a:r>
            <a:r>
              <a:rPr sz="3200" spc="-10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неоформленная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55"/>
              </a:spcBef>
              <a:buFont typeface="Microsoft Sans Serif"/>
              <a:buChar char="•"/>
            </a:pPr>
            <a:endParaRPr sz="32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Плотная</a:t>
            </a:r>
            <a:r>
              <a:rPr sz="3200" spc="-9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волокнистая</a:t>
            </a:r>
            <a:r>
              <a:rPr sz="3200" spc="-11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CC0099"/>
                </a:solidFill>
                <a:latin typeface="Microsoft Sans Serif"/>
                <a:cs typeface="Microsoft Sans Serif"/>
              </a:rPr>
              <a:t>оформленная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0475" y="1600136"/>
            <a:ext cx="4083050" cy="4526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9" y="304800"/>
            <a:ext cx="8285831" cy="62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0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3755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Microsoft Sans Serif"/>
                <a:cs typeface="Microsoft Sans Serif"/>
              </a:rPr>
              <a:t>Соединительная</a:t>
            </a:r>
            <a:r>
              <a:rPr b="0" spc="-2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ткань</a:t>
            </a:r>
            <a:r>
              <a:rPr b="0" spc="-26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со</a:t>
            </a:r>
          </a:p>
          <a:p>
            <a:pPr marL="1094105">
              <a:lnSpc>
                <a:spcPct val="100000"/>
              </a:lnSpc>
            </a:pPr>
            <a:r>
              <a:rPr b="0" spc="-10" dirty="0">
                <a:latin typeface="Microsoft Sans Serif"/>
                <a:cs typeface="Microsoft Sans Serif"/>
              </a:rPr>
              <a:t>специальными</a:t>
            </a:r>
            <a:r>
              <a:rPr b="0" spc="-18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свойствами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557770" cy="3637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marR="5080" indent="-6102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622300" algn="l"/>
              </a:tabLst>
            </a:pPr>
            <a:r>
              <a:rPr sz="32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Специальные</a:t>
            </a:r>
            <a:r>
              <a:rPr sz="3200" spc="-9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0099"/>
                </a:solidFill>
                <a:latin typeface="Microsoft Sans Serif"/>
                <a:cs typeface="Microsoft Sans Serif"/>
              </a:rPr>
              <a:t>виды</a:t>
            </a:r>
            <a:r>
              <a:rPr sz="3200" spc="-8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соединительной ткани</a:t>
            </a:r>
            <a:endParaRPr sz="3200">
              <a:latin typeface="Microsoft Sans Serif"/>
              <a:cs typeface="Microsoft Sans Serif"/>
            </a:endParaRPr>
          </a:p>
          <a:p>
            <a:pPr marL="1003300" lvl="1" indent="-533400">
              <a:lnSpc>
                <a:spcPct val="100000"/>
              </a:lnSpc>
              <a:spcBef>
                <a:spcPts val="690"/>
              </a:spcBef>
              <a:buChar char="–"/>
              <a:tabLst>
                <a:tab pos="1003300" algn="l"/>
              </a:tabLst>
            </a:pP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Жировая</a:t>
            </a:r>
            <a:r>
              <a:rPr sz="2800" spc="-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ткань</a:t>
            </a:r>
            <a:endParaRPr sz="2800">
              <a:latin typeface="Microsoft Sans Serif"/>
              <a:cs typeface="Microsoft Sans Serif"/>
            </a:endParaRPr>
          </a:p>
          <a:p>
            <a:pPr marL="1003300" lvl="1" indent="-533400">
              <a:lnSpc>
                <a:spcPct val="100000"/>
              </a:lnSpc>
              <a:spcBef>
                <a:spcPts val="670"/>
              </a:spcBef>
              <a:buChar char="–"/>
              <a:tabLst>
                <a:tab pos="1003300" algn="l"/>
              </a:tabLst>
            </a:pPr>
            <a:r>
              <a:rPr sz="28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Кровь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622300" algn="l"/>
              </a:tabLst>
            </a:pPr>
            <a:r>
              <a:rPr sz="32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Скелетные</a:t>
            </a:r>
            <a:r>
              <a:rPr sz="3200" spc="-12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ткани</a:t>
            </a:r>
            <a:endParaRPr sz="3200">
              <a:latin typeface="Microsoft Sans Serif"/>
              <a:cs typeface="Microsoft Sans Serif"/>
            </a:endParaRPr>
          </a:p>
          <a:p>
            <a:pPr marL="1003300" lvl="1" indent="-533400">
              <a:lnSpc>
                <a:spcPct val="100000"/>
              </a:lnSpc>
              <a:spcBef>
                <a:spcPts val="690"/>
              </a:spcBef>
              <a:buChar char="–"/>
              <a:tabLst>
                <a:tab pos="1003300" algn="l"/>
              </a:tabLst>
            </a:pPr>
            <a:r>
              <a:rPr sz="28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Костная</a:t>
            </a:r>
            <a:r>
              <a:rPr sz="2800" spc="-114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ткань</a:t>
            </a:r>
            <a:endParaRPr sz="2800">
              <a:latin typeface="Microsoft Sans Serif"/>
              <a:cs typeface="Microsoft Sans Serif"/>
            </a:endParaRPr>
          </a:p>
          <a:p>
            <a:pPr marL="1003300" lvl="1" indent="-533400">
              <a:lnSpc>
                <a:spcPct val="100000"/>
              </a:lnSpc>
              <a:spcBef>
                <a:spcPts val="670"/>
              </a:spcBef>
              <a:buChar char="–"/>
              <a:tabLst>
                <a:tab pos="1003300" algn="l"/>
              </a:tabLst>
            </a:pPr>
            <a:r>
              <a:rPr sz="2800" dirty="0">
                <a:solidFill>
                  <a:srgbClr val="000099"/>
                </a:solidFill>
                <a:latin typeface="Microsoft Sans Serif"/>
                <a:cs typeface="Microsoft Sans Serif"/>
              </a:rPr>
              <a:t>Хрящевая</a:t>
            </a:r>
            <a:r>
              <a:rPr sz="2800" spc="-13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ткань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808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Microsoft Sans Serif"/>
                <a:cs typeface="Microsoft Sans Serif"/>
              </a:rPr>
              <a:t>Собственно</a:t>
            </a:r>
            <a:r>
              <a:rPr sz="3600" b="0" spc="-155" dirty="0">
                <a:latin typeface="Microsoft Sans Serif"/>
                <a:cs typeface="Microsoft Sans Serif"/>
              </a:rPr>
              <a:t> </a:t>
            </a:r>
            <a:r>
              <a:rPr sz="3600" b="0" dirty="0">
                <a:latin typeface="Microsoft Sans Serif"/>
                <a:cs typeface="Microsoft Sans Serif"/>
              </a:rPr>
              <a:t>соединительная</a:t>
            </a:r>
            <a:r>
              <a:rPr sz="3600" b="0" spc="-150" dirty="0">
                <a:latin typeface="Microsoft Sans Serif"/>
                <a:cs typeface="Microsoft Sans Serif"/>
              </a:rPr>
              <a:t> </a:t>
            </a:r>
            <a:r>
              <a:rPr sz="3600" b="0" spc="-10" dirty="0">
                <a:latin typeface="Microsoft Sans Serif"/>
                <a:cs typeface="Microsoft Sans Serif"/>
              </a:rPr>
              <a:t>ткань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6669"/>
            <a:ext cx="4342130" cy="437705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450"/>
              </a:spcBef>
              <a:buFont typeface="Microsoft Sans Serif"/>
              <a:buChar char="•"/>
              <a:tabLst>
                <a:tab pos="546100" algn="l"/>
                <a:tab pos="4204335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Клетки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800" spc="-50" dirty="0">
                <a:latin typeface="Microsoft Sans Serif"/>
                <a:cs typeface="Microsoft Sans Serif"/>
              </a:rPr>
              <a:t>•</a:t>
            </a:r>
            <a:endParaRPr sz="2800">
              <a:latin typeface="Microsoft Sans Serif"/>
              <a:cs typeface="Microsoft Sans Serif"/>
            </a:endParaRPr>
          </a:p>
          <a:p>
            <a:pPr marL="927100" lvl="1" indent="-45720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927100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Фибробласты</a:t>
            </a:r>
            <a:endParaRPr sz="2400">
              <a:latin typeface="Microsoft Sans Serif"/>
              <a:cs typeface="Microsoft Sans Serif"/>
            </a:endParaRPr>
          </a:p>
          <a:p>
            <a:pPr marL="927100" lvl="1" indent="-4572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927100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Макрофаги</a:t>
            </a:r>
            <a:endParaRPr sz="2400">
              <a:latin typeface="Microsoft Sans Serif"/>
              <a:cs typeface="Microsoft Sans Serif"/>
            </a:endParaRPr>
          </a:p>
          <a:p>
            <a:pPr marL="927100" lvl="1" indent="-4572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927100" algn="l"/>
              </a:tabLst>
            </a:pP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Тучные</a:t>
            </a:r>
            <a:r>
              <a:rPr sz="2400" spc="-8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клетки</a:t>
            </a:r>
            <a:endParaRPr sz="2400">
              <a:latin typeface="Microsoft Sans Serif"/>
              <a:cs typeface="Microsoft Sans Serif"/>
            </a:endParaRPr>
          </a:p>
          <a:p>
            <a:pPr marL="927100" lvl="1" indent="-45720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927100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Перициты</a:t>
            </a:r>
            <a:endParaRPr sz="2400">
              <a:latin typeface="Microsoft Sans Serif"/>
              <a:cs typeface="Microsoft Sans Serif"/>
            </a:endParaRPr>
          </a:p>
          <a:p>
            <a:pPr marL="927100" marR="951865" lvl="1" indent="-457200">
              <a:lnSpc>
                <a:spcPts val="2590"/>
              </a:lnSpc>
              <a:spcBef>
                <a:spcPts val="620"/>
              </a:spcBef>
              <a:buAutoNum type="arabicPeriod"/>
              <a:tabLst>
                <a:tab pos="927100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Эндотелиальные клетки</a:t>
            </a:r>
            <a:endParaRPr sz="2400">
              <a:latin typeface="Microsoft Sans Serif"/>
              <a:cs typeface="Microsoft Sans Serif"/>
            </a:endParaRPr>
          </a:p>
          <a:p>
            <a:pPr marL="927100" lvl="1" indent="-45720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927100" algn="l"/>
              </a:tabLst>
            </a:pP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Жировые</a:t>
            </a:r>
            <a:r>
              <a:rPr sz="24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клетки</a:t>
            </a:r>
            <a:endParaRPr sz="2400">
              <a:latin typeface="Microsoft Sans Serif"/>
              <a:cs typeface="Microsoft Sans Serif"/>
            </a:endParaRPr>
          </a:p>
          <a:p>
            <a:pPr marL="927100" marR="1054735" lvl="1" indent="-457200">
              <a:lnSpc>
                <a:spcPts val="2590"/>
              </a:lnSpc>
              <a:spcBef>
                <a:spcPts val="615"/>
              </a:spcBef>
              <a:buAutoNum type="arabicPeriod"/>
              <a:tabLst>
                <a:tab pos="927100" algn="l"/>
              </a:tabLst>
            </a:pPr>
            <a:r>
              <a:rPr sz="2400" spc="-30" dirty="0">
                <a:solidFill>
                  <a:srgbClr val="000099"/>
                </a:solidFill>
                <a:latin typeface="Microsoft Sans Serif"/>
                <a:cs typeface="Microsoft Sans Serif"/>
              </a:rPr>
              <a:t>Плазматические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клетки</a:t>
            </a:r>
            <a:endParaRPr sz="2400">
              <a:latin typeface="Microsoft Sans Serif"/>
              <a:cs typeface="Microsoft Sans Serif"/>
            </a:endParaRPr>
          </a:p>
          <a:p>
            <a:pPr marL="927100" lvl="1" indent="-45720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927100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Лейкоциты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028" y="1581734"/>
            <a:ext cx="2693670" cy="31737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99060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Межклеточное вещество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28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93065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Волокна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19"/>
              </a:spcBef>
              <a:buClr>
                <a:srgbClr val="000099"/>
              </a:buClr>
              <a:buFont typeface="Microsoft Sans Serif"/>
              <a:buAutoNum type="arabicPeriod"/>
            </a:pPr>
            <a:endParaRPr sz="2400">
              <a:latin typeface="Microsoft Sans Serif"/>
              <a:cs typeface="Microsoft Sans Serif"/>
            </a:endParaRPr>
          </a:p>
          <a:p>
            <a:pPr marL="351155" marR="614045" indent="-338455">
              <a:lnSpc>
                <a:spcPct val="90100"/>
              </a:lnSpc>
              <a:spcBef>
                <a:spcPts val="5"/>
              </a:spcBef>
              <a:buAutoNum type="arabicPeriod"/>
              <a:tabLst>
                <a:tab pos="393700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Основное 	</a:t>
            </a:r>
            <a:r>
              <a:rPr sz="2400" spc="-20" dirty="0">
                <a:solidFill>
                  <a:srgbClr val="000099"/>
                </a:solidFill>
                <a:latin typeface="Microsoft Sans Serif"/>
                <a:cs typeface="Microsoft Sans Serif"/>
              </a:rPr>
              <a:t>(аморфное) 	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вещество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7894" y="338150"/>
            <a:ext cx="6670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Microsoft Sans Serif"/>
                <a:cs typeface="Microsoft Sans Serif"/>
              </a:rPr>
              <a:t>РЫХЛАЯ</a:t>
            </a:r>
            <a:r>
              <a:rPr sz="2400" b="0" spc="-100" dirty="0">
                <a:latin typeface="Microsoft Sans Serif"/>
                <a:cs typeface="Microsoft Sans Serif"/>
              </a:rPr>
              <a:t> </a:t>
            </a:r>
            <a:r>
              <a:rPr sz="2400" b="0" spc="-35" dirty="0">
                <a:latin typeface="Microsoft Sans Serif"/>
                <a:cs typeface="Microsoft Sans Serif"/>
              </a:rPr>
              <a:t>ВОЛОКНИСТАЯ</a:t>
            </a:r>
            <a:r>
              <a:rPr sz="2400" b="0" spc="-95" dirty="0"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latin typeface="Microsoft Sans Serif"/>
                <a:cs typeface="Microsoft Sans Serif"/>
              </a:rPr>
              <a:t>НЕОФОРМЛЕННАЯ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00810"/>
            <a:ext cx="7378065" cy="195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057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СОЕДИНИТЕЛЬНАЯ</a:t>
            </a:r>
            <a:r>
              <a:rPr sz="2400" spc="-7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ТКАНЬ</a:t>
            </a:r>
            <a:endParaRPr sz="2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2250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образует</a:t>
            </a:r>
            <a:r>
              <a:rPr sz="24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строму</a:t>
            </a:r>
            <a:r>
              <a:rPr sz="24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органов,</a:t>
            </a:r>
            <a:endParaRPr sz="2400">
              <a:latin typeface="Microsoft Sans Serif"/>
              <a:cs typeface="Microsoft Sans Serif"/>
            </a:endParaRPr>
          </a:p>
          <a:p>
            <a:pPr marL="439420" indent="-426720">
              <a:lnSpc>
                <a:spcPct val="100000"/>
              </a:lnSpc>
              <a:spcBef>
                <a:spcPts val="5"/>
              </a:spcBef>
              <a:buChar char="•"/>
              <a:tabLst>
                <a:tab pos="439420" algn="l"/>
              </a:tabLst>
            </a:pP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располагается</a:t>
            </a:r>
            <a:r>
              <a:rPr sz="2400" spc="-7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под</a:t>
            </a:r>
            <a:r>
              <a:rPr sz="2400" spc="-8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эпителиями</a:t>
            </a:r>
            <a:endParaRPr sz="2400">
              <a:latin typeface="Microsoft Sans Serif"/>
              <a:cs typeface="Microsoft Sans Serif"/>
            </a:endParaRPr>
          </a:p>
          <a:p>
            <a:pPr marL="756285" marR="5080" indent="-287020">
              <a:lnSpc>
                <a:spcPts val="1920"/>
              </a:lnSpc>
              <a:spcBef>
                <a:spcPts val="465"/>
              </a:spcBef>
              <a:tabLst>
                <a:tab pos="756285" algn="l"/>
              </a:tabLst>
            </a:pPr>
            <a:r>
              <a:rPr sz="2000" spc="470" dirty="0">
                <a:solidFill>
                  <a:srgbClr val="000099"/>
                </a:solidFill>
                <a:latin typeface="Microsoft Sans Serif"/>
                <a:cs typeface="Microsoft Sans Serif"/>
              </a:rPr>
              <a:t>–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	образует</a:t>
            </a:r>
            <a:r>
              <a:rPr sz="2000" spc="-114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собственную</a:t>
            </a:r>
            <a:r>
              <a:rPr sz="2000" spc="-114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пластинку</a:t>
            </a:r>
            <a:r>
              <a:rPr sz="20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слизистых</a:t>
            </a:r>
            <a:r>
              <a:rPr sz="2000" spc="-12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99"/>
                </a:solidFill>
                <a:latin typeface="Microsoft Sans Serif"/>
                <a:cs typeface="Microsoft Sans Serif"/>
              </a:rPr>
              <a:t>оболочек</a:t>
            </a:r>
            <a:r>
              <a:rPr sz="2000" spc="-105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0099"/>
                </a:solidFill>
                <a:latin typeface="Microsoft Sans Serif"/>
                <a:cs typeface="Microsoft Sans Serif"/>
              </a:rPr>
              <a:t>и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подслизистую</a:t>
            </a:r>
            <a:r>
              <a:rPr sz="2000" spc="-40" dirty="0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Microsoft Sans Serif"/>
                <a:cs typeface="Microsoft Sans Serif"/>
              </a:rPr>
              <a:t>основу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975" y="3033775"/>
            <a:ext cx="5327650" cy="38242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1413</Words>
  <Application>Microsoft Office PowerPoint</Application>
  <PresentationFormat>Экран (4:3)</PresentationFormat>
  <Paragraphs>236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Microsoft Sans Serif</vt:lpstr>
      <vt:lpstr>Times New Roman</vt:lpstr>
      <vt:lpstr>Office Theme</vt:lpstr>
      <vt:lpstr>Лекция 11.  Тема: «Соединительные ткани, их классификация, выполняемые функции.</vt:lpstr>
      <vt:lpstr>Около 50% массы тела составляет соединительная ткань</vt:lpstr>
      <vt:lpstr>Основные характеристики соединительной ткани</vt:lpstr>
      <vt:lpstr>Презентация PowerPoint</vt:lpstr>
      <vt:lpstr>Собственно соединительная ткань</vt:lpstr>
      <vt:lpstr>Презентация PowerPoint</vt:lpstr>
      <vt:lpstr>Соединительная ткань со специальными свойствами</vt:lpstr>
      <vt:lpstr>Собственно соединительная ткань</vt:lpstr>
      <vt:lpstr>РЫХЛАЯ ВОЛОКНИСТАЯ НЕОФОРМЛЕННАЯ</vt:lpstr>
      <vt:lpstr>РЫХЛАЯ ВОЛОКНИСТАЯ НЕОФОРМЛЕННАЯ СОЕДИНИТЕЛЬНАЯ ТКАНЬ</vt:lpstr>
      <vt:lpstr>Презентация PowerPoint</vt:lpstr>
      <vt:lpstr>Фибробласты</vt:lpstr>
      <vt:lpstr>Макрофаги</vt:lpstr>
      <vt:lpstr>Тучные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Волокна</vt:lpstr>
      <vt:lpstr>Презентация PowerPoint</vt:lpstr>
      <vt:lpstr>ОСНОВНОЕ (АМОРФНОЕ)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Бурая</vt:lpstr>
      <vt:lpstr>ХРЯЩЕВАЯ ТКАНЬ</vt:lpstr>
      <vt:lpstr>КЛЕТКИ</vt:lpstr>
      <vt:lpstr>Презентация PowerPoint</vt:lpstr>
      <vt:lpstr>Презентация PowerPoint</vt:lpstr>
      <vt:lpstr>Презентация PowerPoint</vt:lpstr>
      <vt:lpstr>НАДХРЯЩНИЦА</vt:lpstr>
      <vt:lpstr>Костная ткань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Соединительная ткань</dc:title>
  <dc:creator>Проректор по научной и инновационной работе</dc:creator>
  <cp:lastModifiedBy>Шалахметова Тамара</cp:lastModifiedBy>
  <cp:revision>10</cp:revision>
  <dcterms:created xsi:type="dcterms:W3CDTF">2023-11-15T12:34:05Z</dcterms:created>
  <dcterms:modified xsi:type="dcterms:W3CDTF">2023-11-15T13:06:34Z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2023-11-15T00:00:00Z</vt:filetime>
  </property>
  <property fmtid="{D5CDD505-2E9C-101B-9397-08002B2CF9AE}" pid="5" name="Producer">
    <vt:lpwstr>Microsoft® PowerPoint® 2010</vt:lpwstr>
  </property>
</Properties>
</file>